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44" r:id="rId4"/>
  </p:sldMasterIdLst>
  <p:notesMasterIdLst>
    <p:notesMasterId r:id="rId18"/>
  </p:notesMasterIdLst>
  <p:handoutMasterIdLst>
    <p:handoutMasterId r:id="rId19"/>
  </p:handoutMasterIdLst>
  <p:sldIdLst>
    <p:sldId id="256" r:id="rId5"/>
    <p:sldId id="275" r:id="rId6"/>
    <p:sldId id="277" r:id="rId7"/>
    <p:sldId id="281" r:id="rId8"/>
    <p:sldId id="276" r:id="rId9"/>
    <p:sldId id="264" r:id="rId10"/>
    <p:sldId id="284" r:id="rId11"/>
    <p:sldId id="278" r:id="rId12"/>
    <p:sldId id="279" r:id="rId13"/>
    <p:sldId id="280" r:id="rId14"/>
    <p:sldId id="282" r:id="rId15"/>
    <p:sldId id="283" r:id="rId16"/>
    <p:sldId id="274" r:id="rId17"/>
  </p:sldIdLst>
  <p:sldSz cx="12192000" cy="6858000"/>
  <p:notesSz cx="6858000" cy="9144000"/>
  <p:defaultTextStyle>
    <a:defPPr rtl="0">
      <a:defRPr lang="cs-cz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41" autoAdjust="0"/>
  </p:normalViewPr>
  <p:slideViewPr>
    <p:cSldViewPr snapToGrid="0" snapToObjects="1">
      <p:cViewPr varScale="1">
        <p:scale>
          <a:sx n="88" d="100"/>
          <a:sy n="88" d="100"/>
        </p:scale>
        <p:origin x="1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7" d="100"/>
          <a:sy n="77" d="100"/>
        </p:scale>
        <p:origin x="394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knihovna.cvut.cz/podpora-vedy/publikovani/orcid-na-cvut#jak-ziskat-orcid-id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knihovna.cvut.cz/podpora-vedy/publikovani/orcid-na-cvut#jak-ziskat-orcid-id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5B76ED-C686-4E97-9A28-74231B4FDDD1}" type="doc">
      <dgm:prSet loTypeId="urn:microsoft.com/office/officeart/2009/3/layout/CircleRelationship" loCatId="relationship" qsTypeId="urn:microsoft.com/office/officeart/2005/8/quickstyle/simple4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B388C4F7-DD86-40E4-BA83-6838C8E845B2}">
      <dgm:prSet phldrT="[Text]" custT="1"/>
      <dgm:spPr/>
      <dgm:t>
        <a:bodyPr rtlCol="0"/>
        <a:lstStyle/>
        <a:p>
          <a:pPr rtl="0"/>
          <a:r>
            <a:rPr lang="cs-CZ" sz="1700" b="1" noProof="0" dirty="0">
              <a:hlinkClick xmlns:r="http://schemas.openxmlformats.org/officeDocument/2006/relationships" r:id="rId1"/>
            </a:rPr>
            <a:t>http://knihovna.cvut.cz/podpora-vedy/publikovani/orcid-na-cvut#jak-ziskat-orcid-id</a:t>
          </a:r>
          <a:endParaRPr lang="cs-CZ" sz="1700" b="1" noProof="0" dirty="0"/>
        </a:p>
        <a:p>
          <a:pPr rtl="0"/>
          <a:endParaRPr lang="cs-CZ" sz="1700" b="1" noProof="0" dirty="0"/>
        </a:p>
        <a:p>
          <a:pPr rtl="0"/>
          <a:r>
            <a:rPr lang="cs-CZ" sz="1700" b="1" noProof="0" dirty="0"/>
            <a:t>http://knihovna.cvut.cz/podpora-vedy/publikovani/orcid-na-cvut#co-kdyz-orcid-id-uz-mam</a:t>
          </a:r>
        </a:p>
      </dgm:t>
    </dgm:pt>
    <dgm:pt modelId="{4F4EFEB2-AE6B-4B4E-A388-E726479684C1}" type="parTrans" cxnId="{FDEC3F6B-F860-4E8B-8B14-455DBFCFBFB4}">
      <dgm:prSet/>
      <dgm:spPr/>
      <dgm:t>
        <a:bodyPr rtlCol="0"/>
        <a:lstStyle/>
        <a:p>
          <a:pPr rtl="0"/>
          <a:endParaRPr lang="cs-CZ" noProof="0" dirty="0"/>
        </a:p>
      </dgm:t>
    </dgm:pt>
    <dgm:pt modelId="{BEE196C3-EEB3-4935-976F-A713EF603EEA}" type="sibTrans" cxnId="{FDEC3F6B-F860-4E8B-8B14-455DBFCFBFB4}">
      <dgm:prSet/>
      <dgm:spPr/>
      <dgm:t>
        <a:bodyPr rtlCol="0"/>
        <a:lstStyle/>
        <a:p>
          <a:pPr rtl="0"/>
          <a:endParaRPr lang="cs-CZ" noProof="0" dirty="0"/>
        </a:p>
      </dgm:t>
    </dgm:pt>
    <dgm:pt modelId="{27C8F191-CB8B-4A89-9EDF-D94B6E4ADC92}">
      <dgm:prSet phldrT="[Text]" custT="1"/>
      <dgm:spPr/>
      <dgm:t>
        <a:bodyPr rtlCol="0"/>
        <a:lstStyle/>
        <a:p>
          <a:pPr rtl="0"/>
          <a:r>
            <a:rPr lang="cs-CZ" sz="3000" b="1" noProof="0" dirty="0"/>
            <a:t>ORCID</a:t>
          </a:r>
        </a:p>
      </dgm:t>
    </dgm:pt>
    <dgm:pt modelId="{8EFDF7C7-310E-4ED5-B739-2186FB69ED8A}" type="parTrans" cxnId="{4E26289A-3825-4A9C-991F-8AB8A7EFD597}">
      <dgm:prSet/>
      <dgm:spPr/>
      <dgm:t>
        <a:bodyPr rtlCol="0"/>
        <a:lstStyle/>
        <a:p>
          <a:pPr rtl="0"/>
          <a:endParaRPr lang="cs-CZ" noProof="0" dirty="0"/>
        </a:p>
      </dgm:t>
    </dgm:pt>
    <dgm:pt modelId="{755F5D09-ECCD-4FC5-B350-FED951F57983}" type="sibTrans" cxnId="{4E26289A-3825-4A9C-991F-8AB8A7EFD597}">
      <dgm:prSet/>
      <dgm:spPr/>
      <dgm:t>
        <a:bodyPr rtlCol="0"/>
        <a:lstStyle/>
        <a:p>
          <a:pPr rtl="0"/>
          <a:endParaRPr lang="cs-CZ" noProof="0" dirty="0"/>
        </a:p>
      </dgm:t>
    </dgm:pt>
    <dgm:pt modelId="{AEFF5EA2-6931-4098-96C8-31AE53CB425B}">
      <dgm:prSet phldrT="[Text]" custT="1"/>
      <dgm:spPr/>
      <dgm:t>
        <a:bodyPr rtlCol="0"/>
        <a:lstStyle/>
        <a:p>
          <a:pPr rtl="0"/>
          <a:r>
            <a:rPr lang="cs-CZ" sz="1700" b="0" noProof="0" dirty="0"/>
            <a:t>Afiliace</a:t>
          </a:r>
        </a:p>
        <a:p>
          <a:pPr rtl="0"/>
          <a:r>
            <a:rPr lang="cs-CZ" sz="1700" b="1" noProof="0" dirty="0"/>
            <a:t>„</a:t>
          </a:r>
          <a:r>
            <a:rPr lang="en-US" sz="1700" b="1" i="0" dirty="0"/>
            <a:t>Czech Technical </a:t>
          </a:r>
          <a:endParaRPr lang="cs-CZ" sz="1700" b="1" i="0" dirty="0"/>
        </a:p>
        <a:p>
          <a:pPr rtl="0"/>
          <a:r>
            <a:rPr lang="en-US" sz="1700" b="1" i="0" dirty="0"/>
            <a:t>University in Prague</a:t>
          </a:r>
          <a:r>
            <a:rPr lang="cs-CZ" sz="1700" b="1" i="0" dirty="0"/>
            <a:t>“</a:t>
          </a:r>
          <a:endParaRPr lang="cs-CZ" sz="1700" b="1" noProof="0" dirty="0"/>
        </a:p>
      </dgm:t>
    </dgm:pt>
    <dgm:pt modelId="{AC52CE11-07EF-42A7-A67A-2231908FD231}" type="parTrans" cxnId="{2D96128D-55F5-4B46-B071-9EA8CDCA9DCD}">
      <dgm:prSet/>
      <dgm:spPr/>
      <dgm:t>
        <a:bodyPr rtlCol="0"/>
        <a:lstStyle/>
        <a:p>
          <a:pPr rtl="0"/>
          <a:endParaRPr lang="cs-CZ" noProof="0" dirty="0"/>
        </a:p>
      </dgm:t>
    </dgm:pt>
    <dgm:pt modelId="{FB25E557-3597-4AEA-B1FC-EA99A632BFB1}" type="sibTrans" cxnId="{2D96128D-55F5-4B46-B071-9EA8CDCA9DCD}">
      <dgm:prSet/>
      <dgm:spPr/>
      <dgm:t>
        <a:bodyPr rtlCol="0"/>
        <a:lstStyle/>
        <a:p>
          <a:pPr rtl="0"/>
          <a:endParaRPr lang="cs-CZ" noProof="0" dirty="0"/>
        </a:p>
      </dgm:t>
    </dgm:pt>
    <dgm:pt modelId="{EC323DFF-E2DA-4381-8948-5F3D2CD82207}" type="pres">
      <dgm:prSet presAssocID="{BE5B76ED-C686-4E97-9A28-74231B4FDDD1}" presName="Name0" presStyleCnt="0">
        <dgm:presLayoutVars>
          <dgm:chMax val="1"/>
          <dgm:chPref val="1"/>
        </dgm:presLayoutVars>
      </dgm:prSet>
      <dgm:spPr/>
    </dgm:pt>
    <dgm:pt modelId="{A6EEB127-C2F5-4C0D-B108-CC2B3F78F4F1}" type="pres">
      <dgm:prSet presAssocID="{B388C4F7-DD86-40E4-BA83-6838C8E845B2}" presName="Parent" presStyleLbl="node0" presStyleIdx="0" presStyleCnt="1" custScaleX="110018" custScaleY="113322" custLinFactNeighborX="3876">
        <dgm:presLayoutVars>
          <dgm:chMax val="5"/>
          <dgm:chPref val="5"/>
        </dgm:presLayoutVars>
      </dgm:prSet>
      <dgm:spPr/>
    </dgm:pt>
    <dgm:pt modelId="{8A0FF0D8-0AF7-44A4-833E-7EA23A507B5A}" type="pres">
      <dgm:prSet presAssocID="{B388C4F7-DD86-40E4-BA83-6838C8E845B2}" presName="Accent1" presStyleLbl="node1" presStyleIdx="0" presStyleCnt="13"/>
      <dgm:spPr/>
    </dgm:pt>
    <dgm:pt modelId="{F988BAF3-9DE2-4A25-84FE-B7C476401BC3}" type="pres">
      <dgm:prSet presAssocID="{B388C4F7-DD86-40E4-BA83-6838C8E845B2}" presName="Accent2" presStyleLbl="node1" presStyleIdx="1" presStyleCnt="13"/>
      <dgm:spPr/>
    </dgm:pt>
    <dgm:pt modelId="{6288D093-07AF-4EEB-B57C-FB5DA4420E30}" type="pres">
      <dgm:prSet presAssocID="{B388C4F7-DD86-40E4-BA83-6838C8E845B2}" presName="Accent3" presStyleLbl="node1" presStyleIdx="2" presStyleCnt="13" custLinFactNeighborX="-14167" custLinFactNeighborY="54262"/>
      <dgm:spPr/>
    </dgm:pt>
    <dgm:pt modelId="{099685E2-34CD-4723-A342-ED2D0CA22ECA}" type="pres">
      <dgm:prSet presAssocID="{B388C4F7-DD86-40E4-BA83-6838C8E845B2}" presName="Accent4" presStyleLbl="node1" presStyleIdx="3" presStyleCnt="13"/>
      <dgm:spPr/>
    </dgm:pt>
    <dgm:pt modelId="{282F7230-9226-4387-9620-3DC67223F95C}" type="pres">
      <dgm:prSet presAssocID="{B388C4F7-DD86-40E4-BA83-6838C8E845B2}" presName="Accent5" presStyleLbl="node1" presStyleIdx="4" presStyleCnt="13" custLinFactX="-53932" custLinFactY="-2802" custLinFactNeighborX="-100000" custLinFactNeighborY="-100000"/>
      <dgm:spPr/>
    </dgm:pt>
    <dgm:pt modelId="{2682D7C4-37F7-4CA1-B102-AED7627E9C93}" type="pres">
      <dgm:prSet presAssocID="{B388C4F7-DD86-40E4-BA83-6838C8E845B2}" presName="Accent6" presStyleLbl="node1" presStyleIdx="5" presStyleCnt="13" custLinFactNeighborX="-94345" custLinFactNeighborY="39984"/>
      <dgm:spPr/>
    </dgm:pt>
    <dgm:pt modelId="{CCDD2561-1FC5-4EA6-AD90-3ADAF62A41D1}" type="pres">
      <dgm:prSet presAssocID="{27C8F191-CB8B-4A89-9EDF-D94B6E4ADC92}" presName="Child1" presStyleLbl="node1" presStyleIdx="6" presStyleCnt="13" custScaleX="142765" custScaleY="142765" custLinFactNeighborX="-21909" custLinFactNeighborY="-20114">
        <dgm:presLayoutVars>
          <dgm:chMax val="0"/>
          <dgm:chPref val="0"/>
        </dgm:presLayoutVars>
      </dgm:prSet>
      <dgm:spPr/>
    </dgm:pt>
    <dgm:pt modelId="{DD36342D-1CB9-480B-9443-592ECACCB1B2}" type="pres">
      <dgm:prSet presAssocID="{27C8F191-CB8B-4A89-9EDF-D94B6E4ADC92}" presName="Accent7" presStyleCnt="0"/>
      <dgm:spPr/>
    </dgm:pt>
    <dgm:pt modelId="{2470B0FE-F3CE-48F3-AE82-73016C487D68}" type="pres">
      <dgm:prSet presAssocID="{27C8F191-CB8B-4A89-9EDF-D94B6E4ADC92}" presName="AccentHold1" presStyleLbl="node1" presStyleIdx="7" presStyleCnt="13" custLinFactY="-5182" custLinFactNeighborX="-10351" custLinFactNeighborY="-100000"/>
      <dgm:spPr/>
    </dgm:pt>
    <dgm:pt modelId="{1C5C821B-7AF3-4B1C-B3FE-45A337B82741}" type="pres">
      <dgm:prSet presAssocID="{27C8F191-CB8B-4A89-9EDF-D94B6E4ADC92}" presName="Accent8" presStyleCnt="0"/>
      <dgm:spPr/>
    </dgm:pt>
    <dgm:pt modelId="{48BC9D73-B86D-4378-970E-5CD650E31618}" type="pres">
      <dgm:prSet presAssocID="{27C8F191-CB8B-4A89-9EDF-D94B6E4ADC92}" presName="AccentHold2" presStyleLbl="node1" presStyleIdx="8" presStyleCnt="13"/>
      <dgm:spPr/>
    </dgm:pt>
    <dgm:pt modelId="{EB301C3D-F1F9-4A72-AC54-827EBC1AD812}" type="pres">
      <dgm:prSet presAssocID="{AEFF5EA2-6931-4098-96C8-31AE53CB425B}" presName="Child2" presStyleLbl="node1" presStyleIdx="9" presStyleCnt="13" custScaleX="184338" custScaleY="172297" custLinFactNeighborX="22013" custLinFactNeighborY="-5070">
        <dgm:presLayoutVars>
          <dgm:chMax val="0"/>
          <dgm:chPref val="0"/>
        </dgm:presLayoutVars>
      </dgm:prSet>
      <dgm:spPr/>
    </dgm:pt>
    <dgm:pt modelId="{6B30F03A-93BA-441A-ABF4-25C2455DF7C0}" type="pres">
      <dgm:prSet presAssocID="{AEFF5EA2-6931-4098-96C8-31AE53CB425B}" presName="Accent9" presStyleCnt="0"/>
      <dgm:spPr/>
    </dgm:pt>
    <dgm:pt modelId="{0DF8FB3E-B0B0-40D8-B039-0C7B496BBA97}" type="pres">
      <dgm:prSet presAssocID="{AEFF5EA2-6931-4098-96C8-31AE53CB425B}" presName="AccentHold1" presStyleLbl="node1" presStyleIdx="10" presStyleCnt="13"/>
      <dgm:spPr/>
    </dgm:pt>
    <dgm:pt modelId="{37FA1CD0-A7DC-4E74-BDC2-224405012EB0}" type="pres">
      <dgm:prSet presAssocID="{AEFF5EA2-6931-4098-96C8-31AE53CB425B}" presName="Accent10" presStyleCnt="0"/>
      <dgm:spPr/>
    </dgm:pt>
    <dgm:pt modelId="{022614F8-042B-41CB-A6A7-8094C903EB2F}" type="pres">
      <dgm:prSet presAssocID="{AEFF5EA2-6931-4098-96C8-31AE53CB425B}" presName="AccentHold2" presStyleLbl="node1" presStyleIdx="11" presStyleCnt="13"/>
      <dgm:spPr/>
    </dgm:pt>
    <dgm:pt modelId="{BA4661A9-DFAB-468E-97BE-F29D08FF69A9}" type="pres">
      <dgm:prSet presAssocID="{AEFF5EA2-6931-4098-96C8-31AE53CB425B}" presName="Accent11" presStyleCnt="0"/>
      <dgm:spPr/>
    </dgm:pt>
    <dgm:pt modelId="{C85BB588-B4E8-4D50-9280-4D4F2686007C}" type="pres">
      <dgm:prSet presAssocID="{AEFF5EA2-6931-4098-96C8-31AE53CB425B}" presName="AccentHold3" presStyleLbl="node1" presStyleIdx="12" presStyleCnt="13" custLinFactX="98621" custLinFactNeighborX="100000" custLinFactNeighborY="69451"/>
      <dgm:spPr/>
    </dgm:pt>
  </dgm:ptLst>
  <dgm:cxnLst>
    <dgm:cxn modelId="{9443D217-9168-4ECF-A563-7C2F4C998EAA}" type="presOf" srcId="{27C8F191-CB8B-4A89-9EDF-D94B6E4ADC92}" destId="{CCDD2561-1FC5-4EA6-AD90-3ADAF62A41D1}" srcOrd="0" destOrd="0" presId="urn:microsoft.com/office/officeart/2009/3/layout/CircleRelationship"/>
    <dgm:cxn modelId="{FDEC3F6B-F860-4E8B-8B14-455DBFCFBFB4}" srcId="{BE5B76ED-C686-4E97-9A28-74231B4FDDD1}" destId="{B388C4F7-DD86-40E4-BA83-6838C8E845B2}" srcOrd="0" destOrd="0" parTransId="{4F4EFEB2-AE6B-4B4E-A388-E726479684C1}" sibTransId="{BEE196C3-EEB3-4935-976F-A713EF603EEA}"/>
    <dgm:cxn modelId="{2D96128D-55F5-4B46-B071-9EA8CDCA9DCD}" srcId="{B388C4F7-DD86-40E4-BA83-6838C8E845B2}" destId="{AEFF5EA2-6931-4098-96C8-31AE53CB425B}" srcOrd="1" destOrd="0" parTransId="{AC52CE11-07EF-42A7-A67A-2231908FD231}" sibTransId="{FB25E557-3597-4AEA-B1FC-EA99A632BFB1}"/>
    <dgm:cxn modelId="{4E26289A-3825-4A9C-991F-8AB8A7EFD597}" srcId="{B388C4F7-DD86-40E4-BA83-6838C8E845B2}" destId="{27C8F191-CB8B-4A89-9EDF-D94B6E4ADC92}" srcOrd="0" destOrd="0" parTransId="{8EFDF7C7-310E-4ED5-B739-2186FB69ED8A}" sibTransId="{755F5D09-ECCD-4FC5-B350-FED951F57983}"/>
    <dgm:cxn modelId="{61F4EB9B-7EBC-4FC4-B727-C4A1C0EF0E59}" type="presOf" srcId="{AEFF5EA2-6931-4098-96C8-31AE53CB425B}" destId="{EB301C3D-F1F9-4A72-AC54-827EBC1AD812}" srcOrd="0" destOrd="0" presId="urn:microsoft.com/office/officeart/2009/3/layout/CircleRelationship"/>
    <dgm:cxn modelId="{873563D0-860F-487F-97A2-E4B8D49A3DAA}" type="presOf" srcId="{B388C4F7-DD86-40E4-BA83-6838C8E845B2}" destId="{A6EEB127-C2F5-4C0D-B108-CC2B3F78F4F1}" srcOrd="0" destOrd="0" presId="urn:microsoft.com/office/officeart/2009/3/layout/CircleRelationship"/>
    <dgm:cxn modelId="{A3AC16E3-96A0-4DCE-A502-BF3413F7EEBB}" type="presOf" srcId="{BE5B76ED-C686-4E97-9A28-74231B4FDDD1}" destId="{EC323DFF-E2DA-4381-8948-5F3D2CD82207}" srcOrd="0" destOrd="0" presId="urn:microsoft.com/office/officeart/2009/3/layout/CircleRelationship"/>
    <dgm:cxn modelId="{7D45573C-4EBD-433F-BFA4-B1A529D7A12E}" type="presParOf" srcId="{EC323DFF-E2DA-4381-8948-5F3D2CD82207}" destId="{A6EEB127-C2F5-4C0D-B108-CC2B3F78F4F1}" srcOrd="0" destOrd="0" presId="urn:microsoft.com/office/officeart/2009/3/layout/CircleRelationship"/>
    <dgm:cxn modelId="{F969CC6B-49AF-4CFA-905C-5A439FA65BB3}" type="presParOf" srcId="{EC323DFF-E2DA-4381-8948-5F3D2CD82207}" destId="{8A0FF0D8-0AF7-44A4-833E-7EA23A507B5A}" srcOrd="1" destOrd="0" presId="urn:microsoft.com/office/officeart/2009/3/layout/CircleRelationship"/>
    <dgm:cxn modelId="{0B13118F-EC84-4BBC-B9D4-F016C42736A0}" type="presParOf" srcId="{EC323DFF-E2DA-4381-8948-5F3D2CD82207}" destId="{F988BAF3-9DE2-4A25-84FE-B7C476401BC3}" srcOrd="2" destOrd="0" presId="urn:microsoft.com/office/officeart/2009/3/layout/CircleRelationship"/>
    <dgm:cxn modelId="{5A4C313A-14FE-4D34-9BAF-E781C66DAB07}" type="presParOf" srcId="{EC323DFF-E2DA-4381-8948-5F3D2CD82207}" destId="{6288D093-07AF-4EEB-B57C-FB5DA4420E30}" srcOrd="3" destOrd="0" presId="urn:microsoft.com/office/officeart/2009/3/layout/CircleRelationship"/>
    <dgm:cxn modelId="{D6ACDC7E-1588-4451-A7EF-95F6F8F98E10}" type="presParOf" srcId="{EC323DFF-E2DA-4381-8948-5F3D2CD82207}" destId="{099685E2-34CD-4723-A342-ED2D0CA22ECA}" srcOrd="4" destOrd="0" presId="urn:microsoft.com/office/officeart/2009/3/layout/CircleRelationship"/>
    <dgm:cxn modelId="{BF445524-7631-46A4-A9F8-F7CB08035DDB}" type="presParOf" srcId="{EC323DFF-E2DA-4381-8948-5F3D2CD82207}" destId="{282F7230-9226-4387-9620-3DC67223F95C}" srcOrd="5" destOrd="0" presId="urn:microsoft.com/office/officeart/2009/3/layout/CircleRelationship"/>
    <dgm:cxn modelId="{218BBC07-C0B0-48B2-980B-148E51AEE23B}" type="presParOf" srcId="{EC323DFF-E2DA-4381-8948-5F3D2CD82207}" destId="{2682D7C4-37F7-4CA1-B102-AED7627E9C93}" srcOrd="6" destOrd="0" presId="urn:microsoft.com/office/officeart/2009/3/layout/CircleRelationship"/>
    <dgm:cxn modelId="{AA1E1669-BD7D-411E-94D4-913E8566F654}" type="presParOf" srcId="{EC323DFF-E2DA-4381-8948-5F3D2CD82207}" destId="{CCDD2561-1FC5-4EA6-AD90-3ADAF62A41D1}" srcOrd="7" destOrd="0" presId="urn:microsoft.com/office/officeart/2009/3/layout/CircleRelationship"/>
    <dgm:cxn modelId="{D0F07794-37F8-4175-8296-9725EA64B2E3}" type="presParOf" srcId="{EC323DFF-E2DA-4381-8948-5F3D2CD82207}" destId="{DD36342D-1CB9-480B-9443-592ECACCB1B2}" srcOrd="8" destOrd="0" presId="urn:microsoft.com/office/officeart/2009/3/layout/CircleRelationship"/>
    <dgm:cxn modelId="{8AE7B659-C31F-4F52-9686-C1ABB63B1EA9}" type="presParOf" srcId="{DD36342D-1CB9-480B-9443-592ECACCB1B2}" destId="{2470B0FE-F3CE-48F3-AE82-73016C487D68}" srcOrd="0" destOrd="0" presId="urn:microsoft.com/office/officeart/2009/3/layout/CircleRelationship"/>
    <dgm:cxn modelId="{5834BBB2-34B9-46B9-948C-3BC456B978F5}" type="presParOf" srcId="{EC323DFF-E2DA-4381-8948-5F3D2CD82207}" destId="{1C5C821B-7AF3-4B1C-B3FE-45A337B82741}" srcOrd="9" destOrd="0" presId="urn:microsoft.com/office/officeart/2009/3/layout/CircleRelationship"/>
    <dgm:cxn modelId="{639DABF8-5BDE-484F-A747-33E9F42E376F}" type="presParOf" srcId="{1C5C821B-7AF3-4B1C-B3FE-45A337B82741}" destId="{48BC9D73-B86D-4378-970E-5CD650E31618}" srcOrd="0" destOrd="0" presId="urn:microsoft.com/office/officeart/2009/3/layout/CircleRelationship"/>
    <dgm:cxn modelId="{318F3B25-56D7-4CD3-80CD-4ECF6ABE9097}" type="presParOf" srcId="{EC323DFF-E2DA-4381-8948-5F3D2CD82207}" destId="{EB301C3D-F1F9-4A72-AC54-827EBC1AD812}" srcOrd="10" destOrd="0" presId="urn:microsoft.com/office/officeart/2009/3/layout/CircleRelationship"/>
    <dgm:cxn modelId="{5F192FAF-AA29-4119-9D75-AAF74B2D984A}" type="presParOf" srcId="{EC323DFF-E2DA-4381-8948-5F3D2CD82207}" destId="{6B30F03A-93BA-441A-ABF4-25C2455DF7C0}" srcOrd="11" destOrd="0" presId="urn:microsoft.com/office/officeart/2009/3/layout/CircleRelationship"/>
    <dgm:cxn modelId="{FF4ED7F3-8BF5-4BCE-8EC2-0B8ACBB19BC4}" type="presParOf" srcId="{6B30F03A-93BA-441A-ABF4-25C2455DF7C0}" destId="{0DF8FB3E-B0B0-40D8-B039-0C7B496BBA97}" srcOrd="0" destOrd="0" presId="urn:microsoft.com/office/officeart/2009/3/layout/CircleRelationship"/>
    <dgm:cxn modelId="{89500581-5988-46A4-9DF9-3A7B84A68823}" type="presParOf" srcId="{EC323DFF-E2DA-4381-8948-5F3D2CD82207}" destId="{37FA1CD0-A7DC-4E74-BDC2-224405012EB0}" srcOrd="12" destOrd="0" presId="urn:microsoft.com/office/officeart/2009/3/layout/CircleRelationship"/>
    <dgm:cxn modelId="{7957AFA6-FEBB-441D-B867-7098C7F0D056}" type="presParOf" srcId="{37FA1CD0-A7DC-4E74-BDC2-224405012EB0}" destId="{022614F8-042B-41CB-A6A7-8094C903EB2F}" srcOrd="0" destOrd="0" presId="urn:microsoft.com/office/officeart/2009/3/layout/CircleRelationship"/>
    <dgm:cxn modelId="{93B1B3BC-398A-43F6-862B-AA461BA776D1}" type="presParOf" srcId="{EC323DFF-E2DA-4381-8948-5F3D2CD82207}" destId="{BA4661A9-DFAB-468E-97BE-F29D08FF69A9}" srcOrd="13" destOrd="0" presId="urn:microsoft.com/office/officeart/2009/3/layout/CircleRelationship"/>
    <dgm:cxn modelId="{063A3997-1101-4FAD-B1B6-AA0965152552}" type="presParOf" srcId="{BA4661A9-DFAB-468E-97BE-F29D08FF69A9}" destId="{C85BB588-B4E8-4D50-9280-4D4F2686007C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EEB127-C2F5-4C0D-B108-CC2B3F78F4F1}">
      <dsp:nvSpPr>
        <dsp:cNvPr id="0" name=""/>
        <dsp:cNvSpPr/>
      </dsp:nvSpPr>
      <dsp:spPr>
        <a:xfrm>
          <a:off x="1688748" y="146119"/>
          <a:ext cx="4592844" cy="47306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rtlCol="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noProof="0" dirty="0">
              <a:hlinkClick xmlns:r="http://schemas.openxmlformats.org/officeDocument/2006/relationships" r:id="rId1"/>
            </a:rPr>
            <a:t>http://knihovna.cvut.cz/podpora-vedy/publikovani/orcid-na-cvut#jak-ziskat-orcid-id</a:t>
          </a:r>
          <a:endParaRPr lang="cs-CZ" sz="1700" b="1" kern="1200" noProof="0" dirty="0"/>
        </a:p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700" b="1" kern="1200" noProof="0" dirty="0"/>
        </a:p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noProof="0" dirty="0"/>
            <a:t>http://knihovna.cvut.cz/podpora-vedy/publikovani/orcid-na-cvut#co-kdyz-orcid-id-uz-mam</a:t>
          </a:r>
        </a:p>
      </dsp:txBody>
      <dsp:txXfrm>
        <a:off x="2361354" y="838910"/>
        <a:ext cx="3247632" cy="3345090"/>
      </dsp:txXfrm>
    </dsp:sp>
    <dsp:sp modelId="{8A0FF0D8-0AF7-44A4-833E-7EA23A507B5A}">
      <dsp:nvSpPr>
        <dsp:cNvPr id="0" name=""/>
        <dsp:cNvSpPr/>
      </dsp:nvSpPr>
      <dsp:spPr>
        <a:xfrm>
          <a:off x="4118000" y="233990"/>
          <a:ext cx="464279" cy="4642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88BAF3-9DE2-4A25-84FE-B7C476401BC3}">
      <dsp:nvSpPr>
        <dsp:cNvPr id="0" name=""/>
        <dsp:cNvSpPr/>
      </dsp:nvSpPr>
      <dsp:spPr>
        <a:xfrm>
          <a:off x="3018637" y="4288561"/>
          <a:ext cx="336175" cy="3364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88D093-07AF-4EEB-B57C-FB5DA4420E30}">
      <dsp:nvSpPr>
        <dsp:cNvPr id="0" name=""/>
        <dsp:cNvSpPr/>
      </dsp:nvSpPr>
      <dsp:spPr>
        <a:xfrm>
          <a:off x="6131680" y="2300976"/>
          <a:ext cx="336175" cy="3364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9685E2-34CD-4723-A342-ED2D0CA22ECA}">
      <dsp:nvSpPr>
        <dsp:cNvPr id="0" name=""/>
        <dsp:cNvSpPr/>
      </dsp:nvSpPr>
      <dsp:spPr>
        <a:xfrm>
          <a:off x="4570633" y="4646518"/>
          <a:ext cx="464279" cy="4642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2F7230-9226-4387-9620-3DC67223F95C}">
      <dsp:nvSpPr>
        <dsp:cNvPr id="0" name=""/>
        <dsp:cNvSpPr/>
      </dsp:nvSpPr>
      <dsp:spPr>
        <a:xfrm>
          <a:off x="2596651" y="547893"/>
          <a:ext cx="336175" cy="3364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82D7C4-37F7-4CA1-B102-AED7627E9C93}">
      <dsp:nvSpPr>
        <dsp:cNvPr id="0" name=""/>
        <dsp:cNvSpPr/>
      </dsp:nvSpPr>
      <dsp:spPr>
        <a:xfrm>
          <a:off x="1737201" y="2953239"/>
          <a:ext cx="336175" cy="3364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DD2561-1FC5-4EA6-AD90-3ADAF62A41D1}">
      <dsp:nvSpPr>
        <dsp:cNvPr id="0" name=""/>
        <dsp:cNvSpPr/>
      </dsp:nvSpPr>
      <dsp:spPr>
        <a:xfrm>
          <a:off x="0" y="473605"/>
          <a:ext cx="2422979" cy="242220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rtlCol="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noProof="0" dirty="0"/>
            <a:t>ORCID</a:t>
          </a:r>
        </a:p>
      </dsp:txBody>
      <dsp:txXfrm>
        <a:off x="354837" y="828329"/>
        <a:ext cx="1713305" cy="1712757"/>
      </dsp:txXfrm>
    </dsp:sp>
    <dsp:sp modelId="{2470B0FE-F3CE-48F3-AE82-73016C487D68}">
      <dsp:nvSpPr>
        <dsp:cNvPr id="0" name=""/>
        <dsp:cNvSpPr/>
      </dsp:nvSpPr>
      <dsp:spPr>
        <a:xfrm>
          <a:off x="3600229" y="420121"/>
          <a:ext cx="464279" cy="4642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BC9D73-B86D-4378-970E-5CD650E31618}">
      <dsp:nvSpPr>
        <dsp:cNvPr id="0" name=""/>
        <dsp:cNvSpPr/>
      </dsp:nvSpPr>
      <dsp:spPr>
        <a:xfrm>
          <a:off x="590877" y="3371722"/>
          <a:ext cx="839273" cy="8392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301C3D-F1F9-4A72-AC54-827EBC1AD812}">
      <dsp:nvSpPr>
        <dsp:cNvPr id="0" name=""/>
        <dsp:cNvSpPr/>
      </dsp:nvSpPr>
      <dsp:spPr>
        <a:xfrm>
          <a:off x="5691600" y="-233990"/>
          <a:ext cx="3128548" cy="292325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rtlCol="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 noProof="0" dirty="0"/>
            <a:t>Afiliace</a:t>
          </a:r>
        </a:p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noProof="0" dirty="0"/>
            <a:t>„</a:t>
          </a:r>
          <a:r>
            <a:rPr lang="en-US" sz="1700" b="1" i="0" kern="1200" dirty="0"/>
            <a:t>Czech Technical </a:t>
          </a:r>
          <a:endParaRPr lang="cs-CZ" sz="1700" b="1" i="0" kern="1200" dirty="0"/>
        </a:p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dirty="0"/>
            <a:t>University in Prague</a:t>
          </a:r>
          <a:r>
            <a:rPr lang="cs-CZ" sz="1700" b="1" i="0" kern="1200" dirty="0"/>
            <a:t>“</a:t>
          </a:r>
          <a:endParaRPr lang="cs-CZ" sz="1700" b="1" kern="1200" noProof="0" dirty="0"/>
        </a:p>
      </dsp:txBody>
      <dsp:txXfrm>
        <a:off x="6149765" y="194111"/>
        <a:ext cx="2212218" cy="2067055"/>
      </dsp:txXfrm>
    </dsp:sp>
    <dsp:sp modelId="{0DF8FB3E-B0B0-40D8-B039-0C7B496BBA97}">
      <dsp:nvSpPr>
        <dsp:cNvPr id="0" name=""/>
        <dsp:cNvSpPr/>
      </dsp:nvSpPr>
      <dsp:spPr>
        <a:xfrm>
          <a:off x="5581489" y="1550726"/>
          <a:ext cx="464279" cy="4642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2614F8-042B-41CB-A6A7-8094C903EB2F}">
      <dsp:nvSpPr>
        <dsp:cNvPr id="0" name=""/>
        <dsp:cNvSpPr/>
      </dsp:nvSpPr>
      <dsp:spPr>
        <a:xfrm>
          <a:off x="271782" y="4370491"/>
          <a:ext cx="336175" cy="3364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5BB588-B4E8-4D50-9280-4D4F2686007C}">
      <dsp:nvSpPr>
        <dsp:cNvPr id="0" name=""/>
        <dsp:cNvSpPr/>
      </dsp:nvSpPr>
      <dsp:spPr>
        <a:xfrm>
          <a:off x="4291933" y="4125291"/>
          <a:ext cx="336175" cy="3364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E719658A-8B21-4895-95E8-C6E35E2E89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9F5B81F-447C-4BF4-9AFA-C1FA228B32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68111-62DF-4378-BB25-4415ECCC8BAF}" type="datetime1">
              <a:rPr lang="cs-CZ" smtClean="0"/>
              <a:t>24.02.2025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613D8CA-FCAB-4189-86A4-86B45CF908F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C7E7B38-7CE4-48E6-A590-BE8587A2B0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EC73F-CAB6-4DE0-8784-0D4DFC9BDB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8374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noProof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5496F-98B2-4675-8D28-28A41244A29B}" type="datetime1">
              <a:rPr lang="cs-CZ" smtClean="0"/>
              <a:pPr/>
              <a:t>24.02.2025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/>
              <a:t>Upravit styly předlohy textu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A095E-ADF8-4BA4-B6FC-1E2AF6FEB30E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493885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A095E-ADF8-4BA4-B6FC-1E2AF6FEB30E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3987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A095E-ADF8-4BA4-B6FC-1E2AF6FEB30E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3842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A095E-ADF8-4BA4-B6FC-1E2AF6FEB30E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1132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3962399" y="1964267"/>
            <a:ext cx="7197726" cy="2421464"/>
          </a:xfrm>
        </p:spPr>
        <p:txBody>
          <a:bodyPr rtlCol="0"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62399" y="4385732"/>
            <a:ext cx="7197726" cy="1405467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 noProof="0"/>
              <a:t>Kliknutím můžete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 rtlCol="0"/>
          <a:lstStyle/>
          <a:p>
            <a:pPr rtl="0"/>
            <a:fld id="{CC00CF4B-75E1-4069-9228-48368763701A}" type="datetime1">
              <a:rPr lang="cs-CZ" noProof="0" smtClean="0"/>
              <a:t>24.02.2025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202325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85800" y="4732865"/>
            <a:ext cx="10131427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obrázku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cs-CZ" noProof="0"/>
              <a:t>Po kliknutí na ikonu můžete přidat obrázek.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5299603"/>
            <a:ext cx="10131427" cy="49371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E65597-5211-4D76-BD38-D1825B3A8D26}" type="datetime1">
              <a:rPr lang="cs-CZ" noProof="0" smtClean="0"/>
              <a:t>24.02.2025</a:t>
            </a:fld>
            <a:endParaRPr lang="cs-CZ" noProof="0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38631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titu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131427" cy="3124199"/>
          </a:xfrm>
        </p:spPr>
        <p:txBody>
          <a:bodyPr rtlCol="0" anchor="ctr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685800" y="4343400"/>
            <a:ext cx="10131428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176A56-6FA8-42BD-A543-E649321FBE22}" type="datetime1">
              <a:rPr lang="cs-CZ" noProof="0" smtClean="0"/>
              <a:t>24.02.2025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498008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ové pole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cs-CZ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ové pole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cs-CZ" sz="8000" noProof="0">
                <a:solidFill>
                  <a:schemeClr val="tx1"/>
                </a:solidFill>
                <a:effectLst/>
              </a:rPr>
              <a:t>„</a:t>
            </a:r>
          </a:p>
        </p:txBody>
      </p:sp>
      <p:sp>
        <p:nvSpPr>
          <p:cNvPr id="16" name="Nadpis 1"/>
          <p:cNvSpPr>
            <a:spLocks noGrp="1"/>
          </p:cNvSpPr>
          <p:nvPr>
            <p:ph type="title" hasCustomPrompt="1"/>
          </p:nvPr>
        </p:nvSpPr>
        <p:spPr>
          <a:xfrm>
            <a:off x="992267" y="609601"/>
            <a:ext cx="9550399" cy="2743199"/>
          </a:xfrm>
        </p:spPr>
        <p:txBody>
          <a:bodyPr rtlCol="0"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10" name="Zástupný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1097875" y="3352800"/>
            <a:ext cx="9339184" cy="381000"/>
          </a:xfrm>
        </p:spPr>
        <p:txBody>
          <a:bodyPr rtlCol="0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687465" y="4343400"/>
            <a:ext cx="10152367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402D32-3994-4F71-BCE2-7162588AFF46}" type="datetime1">
              <a:rPr lang="cs-CZ" noProof="0" smtClean="0"/>
              <a:t>24.02.2025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20505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85802" y="3308581"/>
            <a:ext cx="10131425" cy="1468800"/>
          </a:xfrm>
        </p:spPr>
        <p:txBody>
          <a:bodyPr rtlCol="0" anchor="b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685801" y="4777381"/>
            <a:ext cx="10131426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168E6B-913B-4D65-AEC6-E41218CCDA13}" type="datetime1">
              <a:rPr lang="cs-CZ" noProof="0" smtClean="0"/>
              <a:t>24.02.2025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178569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ové pole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cs-CZ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ové pole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cs-CZ" sz="8000" noProof="0">
                <a:solidFill>
                  <a:schemeClr val="tx1"/>
                </a:solidFill>
                <a:effectLst/>
              </a:rPr>
              <a:t>„</a:t>
            </a:r>
          </a:p>
        </p:txBody>
      </p:sp>
      <p:sp>
        <p:nvSpPr>
          <p:cNvPr id="16" name="Nadpis 1"/>
          <p:cNvSpPr>
            <a:spLocks noGrp="1"/>
          </p:cNvSpPr>
          <p:nvPr>
            <p:ph type="title" hasCustomPrompt="1"/>
          </p:nvPr>
        </p:nvSpPr>
        <p:spPr>
          <a:xfrm>
            <a:off x="992267" y="609601"/>
            <a:ext cx="9550399" cy="2743199"/>
          </a:xfrm>
        </p:spPr>
        <p:txBody>
          <a:bodyPr rtlCol="0"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10" name="Zástupný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cs-CZ" noProof="0"/>
              <a:t>Upravit styly předlohy textu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685799" y="4775200"/>
            <a:ext cx="10135436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F037F9-F705-4A4D-8C79-0245D3D27505}" type="datetime1">
              <a:rPr lang="cs-CZ" noProof="0" smtClean="0"/>
              <a:t>24.02.2025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044187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10" name="Zástupný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cs-CZ" noProof="0"/>
              <a:t>Upravit styly předlohy textu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685800" y="4343400"/>
            <a:ext cx="10131428" cy="14478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FE0B59-3EDE-4813-928E-4963729CFC03}" type="datetime1">
              <a:rPr lang="cs-CZ" noProof="0" smtClean="0"/>
              <a:t>24.02.2025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4285960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Nadpis 1"/>
          <p:cNvSpPr>
            <a:spLocks noGrp="1"/>
          </p:cNvSpPr>
          <p:nvPr>
            <p:ph type="title" hasCustomPrompt="1"/>
          </p:nvPr>
        </p:nvSpPr>
        <p:spPr>
          <a:xfrm>
            <a:off x="685801" y="609600"/>
            <a:ext cx="10131425" cy="1456267"/>
          </a:xfrm>
        </p:spPr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A763D1-270E-4084-95ED-11B62870476E}" type="datetime1">
              <a:rPr lang="cs-CZ" noProof="0" smtClean="0"/>
              <a:t>24.02.2025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202126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S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8658675" y="609599"/>
            <a:ext cx="2158552" cy="5181601"/>
          </a:xfrm>
        </p:spPr>
        <p:txBody>
          <a:bodyPr vert="eaVert"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7832116" cy="5181600"/>
          </a:xfrm>
        </p:spPr>
        <p:txBody>
          <a:bodyPr vert="eaVert" rtlCol="0" anchor="t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F51D04-39EA-4C4B-97F9-2DBD804F0C20}" type="datetime1">
              <a:rPr lang="cs-CZ" noProof="0" smtClean="0"/>
              <a:t>24.02.2025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44754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 hasCustomPrompt="1"/>
          </p:nvPr>
        </p:nvSpPr>
        <p:spPr/>
        <p:txBody>
          <a:bodyPr rtlCol="0" anchor="ctr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4B8EED-0E67-47E6-B183-62FABFA7E240}" type="datetime1">
              <a:rPr lang="cs-CZ" noProof="0" smtClean="0"/>
              <a:t>24.02.2025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466546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85800" y="3308581"/>
            <a:ext cx="10131427" cy="1468800"/>
          </a:xfrm>
        </p:spPr>
        <p:txBody>
          <a:bodyPr rtlCol="0" anchor="b"/>
          <a:lstStyle>
            <a:lvl1pPr algn="l">
              <a:defRPr sz="4000" b="0" cap="all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685799" y="4777381"/>
            <a:ext cx="10131428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4A5A84-5247-446B-A327-8073E1B29894}" type="datetime1">
              <a:rPr lang="cs-CZ" noProof="0" smtClean="0"/>
              <a:t>24.02.2025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07458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sz="half" idx="1" hasCustomPrompt="1"/>
          </p:nvPr>
        </p:nvSpPr>
        <p:spPr>
          <a:xfrm>
            <a:off x="685802" y="2142067"/>
            <a:ext cx="4995334" cy="3649134"/>
          </a:xfrm>
        </p:spPr>
        <p:txBody>
          <a:bodyPr rtlCol="0">
            <a:normAutofit/>
          </a:bodyPr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 hasCustomPrompt="1"/>
          </p:nvPr>
        </p:nvSpPr>
        <p:spPr>
          <a:xfrm>
            <a:off x="5821895" y="2142067"/>
            <a:ext cx="4995332" cy="3649133"/>
          </a:xfrm>
        </p:spPr>
        <p:txBody>
          <a:bodyPr rtlCol="0">
            <a:normAutofit/>
          </a:bodyPr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9DCD1E2-1D21-43B0-8328-244CF72E2D3A}" type="datetime1">
              <a:rPr lang="cs-CZ" noProof="0" smtClean="0"/>
              <a:t>24.02.2025</a:t>
            </a:fld>
            <a:endParaRPr lang="cs-CZ" noProof="0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62310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 hasCustomPrompt="1"/>
          </p:nvPr>
        </p:nvSpPr>
        <p:spPr>
          <a:xfrm>
            <a:off x="685801" y="2870201"/>
            <a:ext cx="4996923" cy="2920998"/>
          </a:xfrm>
        </p:spPr>
        <p:txBody>
          <a:bodyPr rtlCol="0" anchor="t">
            <a:normAutofit/>
          </a:bodyPr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6" name="Zástupný obsah 5"/>
          <p:cNvSpPr>
            <a:spLocks noGrp="1"/>
          </p:cNvSpPr>
          <p:nvPr>
            <p:ph sz="quarter" idx="4" hasCustomPrompt="1"/>
          </p:nvPr>
        </p:nvSpPr>
        <p:spPr>
          <a:xfrm>
            <a:off x="5823483" y="2870201"/>
            <a:ext cx="4995334" cy="2920998"/>
          </a:xfrm>
        </p:spPr>
        <p:txBody>
          <a:bodyPr rtlCol="0" anchor="t">
            <a:normAutofit/>
          </a:bodyPr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B941AA-B636-45B7-9A2C-2BF05351A50C}" type="datetime1">
              <a:rPr lang="cs-CZ" noProof="0" smtClean="0"/>
              <a:t>24.02.2025</a:t>
            </a:fld>
            <a:endParaRPr lang="cs-CZ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98729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F6AD43-3438-42AE-AD8F-63E2CB0D3D6D}" type="datetime1">
              <a:rPr lang="cs-CZ" noProof="0" smtClean="0"/>
              <a:t>24.02.2025</a:t>
            </a:fld>
            <a:endParaRPr lang="cs-CZ" noProof="0"/>
          </a:p>
        </p:txBody>
      </p:sp>
      <p:sp>
        <p:nvSpPr>
          <p:cNvPr id="4" name="Zástupné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424055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EDEF93-569B-49F4-880A-F6599D291D48}" type="datetime1">
              <a:rPr lang="cs-CZ" noProof="0" smtClean="0"/>
              <a:t>24.02.2025</a:t>
            </a:fld>
            <a:endParaRPr lang="cs-CZ" noProof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29307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85800" y="2074333"/>
            <a:ext cx="3680885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 hasCustomPrompt="1"/>
          </p:nvPr>
        </p:nvSpPr>
        <p:spPr>
          <a:xfrm>
            <a:off x="4648201" y="609601"/>
            <a:ext cx="6169026" cy="5181600"/>
          </a:xfrm>
        </p:spPr>
        <p:txBody>
          <a:bodyPr rtlCol="0" anchor="ctr">
            <a:normAutofit/>
          </a:bodyPr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3445933"/>
            <a:ext cx="3680885" cy="1828800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C4F5B83-34CF-4479-A002-17C6682A0576}" type="datetime1">
              <a:rPr lang="cs-CZ" noProof="0" smtClean="0"/>
              <a:t>24.02.2025</a:t>
            </a:fld>
            <a:endParaRPr lang="cs-CZ" noProof="0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14097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85800" y="1600200"/>
            <a:ext cx="6164653" cy="13716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14" name="Zástupný symbol obrázku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cs-CZ" noProof="0"/>
              <a:t>Po kliknutí na ikonu můžete přidat obrázek.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2971800"/>
            <a:ext cx="6164653" cy="1828800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156D71-A7D2-4669-BDAD-A0CF86168BAC}" type="datetime1">
              <a:rPr lang="cs-CZ" noProof="0" smtClean="0"/>
              <a:t>24.02.2025</a:t>
            </a:fld>
            <a:endParaRPr lang="cs-CZ" noProof="0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17908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cs-CZ" noProof="0" dirty="0"/>
              <a:t>Upravit styly předlohy textu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8D25744E-2EA1-44B8-A398-CE49F4EEBA14}" type="datetime1">
              <a:rPr lang="cs-CZ" noProof="0" smtClean="0"/>
              <a:t>24.02.2025</a:t>
            </a:fld>
            <a:endParaRPr lang="cs-CZ" noProof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69E57DC2-970A-4B3E-BB1C-7A09969E49DF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6450657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chrome-extension://efaidnbmnnnibpcajpcglclefindmkaj/https:/klff.fjfi.cvut.cz/images/19_2024_Organizace_SZ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vut.cz/logo-a-graficky-manual" TargetMode="External"/><Relationship Id="rId3" Type="http://schemas.openxmlformats.org/officeDocument/2006/relationships/hyperlink" Target="https://knihovna.cvut.cz/seminare-a-vyuka/jak-psat/jak-citovat?view=article&amp;id=399:priklady-citaci-podle-csn-iso-690-4-vyd-2022&amp;catid=12:seminare-a-vyuka" TargetMode="External"/><Relationship Id="rId7" Type="http://schemas.openxmlformats.org/officeDocument/2006/relationships/hyperlink" Target="https://klff.fjfi.cvut.cz/vyuka/bakalarske-a-magisterske-studium/pokyny-k-vypracovani" TargetMode="External"/><Relationship Id="rId2" Type="http://schemas.openxmlformats.org/officeDocument/2006/relationships/hyperlink" Target="https://fjfi.cvut.cz/cz/studium/predpis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jfi.cvut.cz/cz/studium/otazky-k-szz" TargetMode="External"/><Relationship Id="rId5" Type="http://schemas.openxmlformats.org/officeDocument/2006/relationships/hyperlink" Target="chrome-extension://efaidnbmnnnibpcajpcglclefindmkaj/https:/edu.fjfi.cvut.cz/edu/Agenda_SZZ_VSKP/FJFI_SP_2024_01_V02.pdf" TargetMode="External"/><Relationship Id="rId4" Type="http://schemas.openxmlformats.org/officeDocument/2006/relationships/hyperlink" Target="chrome-extension://efaidnbmnnnibpcajpcglclefindmkaj/https:/edu.fjfi.cvut.cz/edu/Vyhlasky/Vyhlaska_SO_03_2024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space.cvut.cz/handle/10467/3262" TargetMode="External"/><Relationship Id="rId2" Type="http://schemas.openxmlformats.org/officeDocument/2006/relationships/hyperlink" Target="https://www.cvut.cz/logo-a-graficky-manua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klff.fjfi.cvut.cz/vyuka/bakalarske-a-magisterske-studium/pokyny-k-vypracovan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fjfi.cvut.cz/cz/studium/predpisy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knihovna.cvut.cz/seminare-a-vyuka/jak-psat/jak-citovat?view=article&amp;id=399:priklady-citaci-podle-csn-iso-690-4-vyd-2022&amp;catid=12:seminare-a-vyuka" TargetMode="External"/><Relationship Id="rId2" Type="http://schemas.openxmlformats.org/officeDocument/2006/relationships/hyperlink" Target="https://edu.fjfi.cvut.cz/edu/Info/%C4%8CVUT_MP_2024_02_V01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u.fjfi.cvut.cz/edu/Info/%C4%8CVUT_MP_2023_05_V02.pd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jfi.cvut.cz/cz/studium/otazky-k-szz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noční obloha s horami daleko na obzoru">
            <a:extLst>
              <a:ext uri="{FF2B5EF4-FFF2-40B4-BE49-F238E27FC236}">
                <a16:creationId xmlns:a16="http://schemas.microsoft.com/office/drawing/2014/main" id="{7C454B0C-0819-4D56-9275-BCE254DA65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40C7600-5BA8-4A54-887F-74AF87750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83429" y="2554817"/>
            <a:ext cx="7676696" cy="2421464"/>
          </a:xfrm>
        </p:spPr>
        <p:txBody>
          <a:bodyPr rtlCol="0">
            <a:normAutofit/>
          </a:bodyPr>
          <a:lstStyle/>
          <a:p>
            <a:r>
              <a:rPr lang="cs-CZ" b="1" dirty="0"/>
              <a:t>Seminář k bakalářské práci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E584786-6548-4BB4-95FD-977AD1F36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4976282"/>
            <a:ext cx="7197726" cy="1405467"/>
          </a:xfrm>
        </p:spPr>
        <p:txBody>
          <a:bodyPr rtlCol="0">
            <a:normAutofit/>
          </a:bodyPr>
          <a:lstStyle/>
          <a:p>
            <a:pPr rtl="0"/>
            <a:r>
              <a:rPr lang="cs-CZ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Bc. Radka Mika Havlíková, KLFF</a:t>
            </a:r>
          </a:p>
          <a:p>
            <a:pPr rtl="0"/>
            <a:r>
              <a:rPr lang="cs-CZ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19.02.2025</a:t>
            </a:r>
          </a:p>
        </p:txBody>
      </p:sp>
    </p:spTree>
    <p:extLst>
      <p:ext uri="{BB962C8B-B14F-4D97-AF65-F5344CB8AC3E}">
        <p14:creationId xmlns:p14="http://schemas.microsoft.com/office/powerpoint/2010/main" val="3417721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2B5606-59FD-441C-AC5D-001F6D07D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Odevzdání BP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E366BAA-837B-4786-906D-C48C2AE00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3759003"/>
          </a:xfrm>
        </p:spPr>
        <p:txBody>
          <a:bodyPr>
            <a:normAutofit lnSpcReduction="10000"/>
          </a:bodyPr>
          <a:lstStyle/>
          <a:p>
            <a:r>
              <a:rPr lang="cs-CZ" sz="2400" dirty="0"/>
              <a:t>Probíhá elektronicky prostřednictvím KOS</a:t>
            </a:r>
          </a:p>
          <a:p>
            <a:pPr lvl="1"/>
            <a:r>
              <a:rPr lang="cs-CZ" sz="2200" dirty="0" err="1"/>
              <a:t>dead</a:t>
            </a:r>
            <a:r>
              <a:rPr lang="cs-CZ" sz="2200" dirty="0"/>
              <a:t>-line je </a:t>
            </a:r>
            <a:r>
              <a:rPr lang="cs-CZ" sz="2200" b="1" dirty="0"/>
              <a:t>nejzazší</a:t>
            </a:r>
            <a:r>
              <a:rPr lang="cs-CZ" sz="2200" dirty="0"/>
              <a:t> termín odevzdání, ne jediný možný</a:t>
            </a:r>
          </a:p>
          <a:p>
            <a:pPr lvl="1"/>
            <a:r>
              <a:rPr lang="cs-CZ" sz="2200" dirty="0"/>
              <a:t>ideálně -5 dní</a:t>
            </a:r>
          </a:p>
          <a:p>
            <a:r>
              <a:rPr lang="cs-CZ" sz="2400" dirty="0"/>
              <a:t>Nutná akceptace vedoucím práce</a:t>
            </a:r>
          </a:p>
          <a:p>
            <a:pPr lvl="1"/>
            <a:r>
              <a:rPr lang="cs-CZ" sz="2200" dirty="0"/>
              <a:t>do 5 dnů může práci vrátit do stavu „zadána“</a:t>
            </a:r>
          </a:p>
          <a:p>
            <a:pPr lvl="1"/>
            <a:r>
              <a:rPr lang="cs-CZ" sz="2200" dirty="0"/>
              <a:t>pro KLFF viz. </a:t>
            </a:r>
            <a:r>
              <a:rPr lang="cs-CZ" sz="2200" dirty="0">
                <a:hlinkClick r:id="rId2"/>
              </a:rPr>
              <a:t>Vyhláška vedoucího katedry č. 19 </a:t>
            </a:r>
            <a:endParaRPr lang="cs-CZ" sz="2200" dirty="0"/>
          </a:p>
          <a:p>
            <a:pPr lvl="1" algn="just"/>
            <a:r>
              <a:rPr lang="cs-CZ" sz="2200" dirty="0"/>
              <a:t>i na ostatních katedrách u externích vedoucích může po jeho souhlasu práci akceptovat referent katedry (KIPL + KMAT vedoucí katedry, KLFF tajemnice,          KF sekretariát)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4412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0246B1-02E4-F845-A926-D85AEF1A9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Průběh </a:t>
            </a:r>
            <a:r>
              <a:rPr lang="en-GB" dirty="0" err="1"/>
              <a:t>obhajob</a:t>
            </a:r>
            <a:r>
              <a:rPr lang="en-GB" dirty="0"/>
              <a:t> a </a:t>
            </a:r>
            <a:r>
              <a:rPr lang="cs-CZ" dirty="0"/>
              <a:t>SZZ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E0622A-7C14-B4F9-18D9-233F21BFC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400" dirty="0"/>
              <a:t>Obhajoba bakalářské práce </a:t>
            </a:r>
          </a:p>
          <a:p>
            <a:pPr lvl="1"/>
            <a:r>
              <a:rPr lang="cs-CZ" sz="2200" dirty="0"/>
              <a:t>15 min. prezentace </a:t>
            </a:r>
          </a:p>
          <a:p>
            <a:pPr lvl="1"/>
            <a:r>
              <a:rPr lang="cs-CZ" sz="2200" dirty="0"/>
              <a:t>odpovědi na dotazy oponentů</a:t>
            </a:r>
          </a:p>
          <a:p>
            <a:pPr lvl="1"/>
            <a:r>
              <a:rPr lang="en-GB" sz="2200" dirty="0"/>
              <a:t>+ max. 15 min. </a:t>
            </a:r>
            <a:r>
              <a:rPr lang="cs-CZ" sz="2200" dirty="0"/>
              <a:t>rozprava </a:t>
            </a:r>
          </a:p>
          <a:p>
            <a:r>
              <a:rPr lang="cs-CZ" sz="2400" dirty="0"/>
              <a:t>Losování otázek</a:t>
            </a:r>
          </a:p>
          <a:p>
            <a:pPr algn="just"/>
            <a:r>
              <a:rPr lang="cs-CZ" sz="2400" dirty="0"/>
              <a:t>Písemná příprava; dle směrnice proděkana 5 – 15 min.</a:t>
            </a:r>
            <a:r>
              <a:rPr lang="en-GB" sz="2400" dirty="0"/>
              <a:t>/</a:t>
            </a:r>
            <a:r>
              <a:rPr lang="cs-CZ" sz="2400" dirty="0"/>
              <a:t>předmět (KLFF</a:t>
            </a:r>
            <a:r>
              <a:rPr lang="en-GB" sz="2400" dirty="0"/>
              <a:t>+KIPL </a:t>
            </a:r>
            <a:r>
              <a:rPr lang="cs-CZ" sz="2400" dirty="0"/>
              <a:t>2x5 min., KF 2x15 min., na KMAT bude upřesněno v harmonogramu SZZ)</a:t>
            </a:r>
          </a:p>
          <a:p>
            <a:r>
              <a:rPr lang="cs-CZ" sz="2400" dirty="0"/>
              <a:t>Zkoušení z předmětů </a:t>
            </a:r>
          </a:p>
          <a:p>
            <a:r>
              <a:rPr lang="cs-CZ" sz="2400" dirty="0"/>
              <a:t>Vyhlašování výsledků spojeno s podpisem protokolů = účast nutná</a:t>
            </a:r>
            <a:r>
              <a:rPr lang="en-GB" sz="2400" dirty="0"/>
              <a:t>!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5896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1A55DE-012C-4188-AC56-5F717C3DB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Odkazy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B3B171C-9E64-47F4-AE60-9078A15E3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Pravidla pro používání UI a Pravidla pro dodržování etických principů při psaní VŠKP</a:t>
            </a:r>
          </a:p>
          <a:p>
            <a:r>
              <a:rPr lang="cs-CZ" dirty="0">
                <a:hlinkClick r:id="rId3"/>
              </a:rPr>
              <a:t>Ukázky citační normy</a:t>
            </a:r>
            <a:endParaRPr lang="cs-CZ" dirty="0">
              <a:hlinkClick r:id="rId2"/>
            </a:endParaRPr>
          </a:p>
          <a:p>
            <a:r>
              <a:rPr lang="cs-CZ" dirty="0">
                <a:hlinkClick r:id="rId2"/>
              </a:rPr>
              <a:t>Vyhláška proděkana o přihlašování k SZZ</a:t>
            </a:r>
            <a:endParaRPr lang="cs-CZ" dirty="0"/>
          </a:p>
          <a:p>
            <a:r>
              <a:rPr lang="cs-CZ" dirty="0">
                <a:hlinkClick r:id="rId4"/>
              </a:rPr>
              <a:t>Vyhláška proděkana – uzavírání studia před SZZ</a:t>
            </a:r>
            <a:endParaRPr lang="cs-CZ" dirty="0"/>
          </a:p>
          <a:p>
            <a:r>
              <a:rPr lang="cs-CZ" dirty="0">
                <a:hlinkClick r:id="rId5"/>
              </a:rPr>
              <a:t>Směrnice proděkana – jednací řád SZZ</a:t>
            </a:r>
            <a:endParaRPr lang="cs-CZ" dirty="0"/>
          </a:p>
          <a:p>
            <a:r>
              <a:rPr lang="cs-CZ" dirty="0">
                <a:hlinkClick r:id="rId6"/>
              </a:rPr>
              <a:t>Okruhy k SZZ </a:t>
            </a:r>
            <a:r>
              <a:rPr lang="cs-CZ" dirty="0"/>
              <a:t>na webu fakulty</a:t>
            </a:r>
          </a:p>
          <a:p>
            <a:r>
              <a:rPr lang="cs-CZ" dirty="0">
                <a:hlinkClick r:id="rId7"/>
              </a:rPr>
              <a:t>Pokyny k vypracování BP </a:t>
            </a:r>
            <a:r>
              <a:rPr lang="cs-CZ" dirty="0"/>
              <a:t>na webu KLFF</a:t>
            </a:r>
          </a:p>
          <a:p>
            <a:r>
              <a:rPr lang="cs-CZ" dirty="0">
                <a:hlinkClick r:id="rId8"/>
              </a:rPr>
              <a:t>Grafický manuál ČVUT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8337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světelné tečky">
            <a:extLst>
              <a:ext uri="{FF2B5EF4-FFF2-40B4-BE49-F238E27FC236}">
                <a16:creationId xmlns:a16="http://schemas.microsoft.com/office/drawing/2014/main" id="{20A520D0-11CF-4639-8537-F56A8A2FDC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44BCB7C-A6FC-4118-9027-468ECFDE6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399" y="2573867"/>
            <a:ext cx="7197726" cy="2421464"/>
          </a:xfrm>
        </p:spPr>
        <p:txBody>
          <a:bodyPr rtlCol="0">
            <a:normAutofit/>
          </a:bodyPr>
          <a:lstStyle/>
          <a:p>
            <a:pPr rtl="0"/>
            <a:r>
              <a:rPr lang="cs-CZ" dirty="0"/>
              <a:t>Hodně štěstí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B64FA72-B055-4AE3-A6FD-8071BD687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4995332"/>
            <a:ext cx="7197726" cy="1405467"/>
          </a:xfrm>
        </p:spPr>
        <p:txBody>
          <a:bodyPr rtlCol="0">
            <a:normAutofit/>
          </a:bodyPr>
          <a:lstStyle/>
          <a:p>
            <a:pPr rtl="0"/>
            <a:r>
              <a:rPr lang="cs-CZ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Radka.havlikova@fjfi.cvut.cz</a:t>
            </a:r>
            <a:endParaRPr lang="c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930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56F4FD6-BE38-4F47-ADC2-339F10DFD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1707776"/>
            <a:ext cx="8821270" cy="457328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F716D1D-CE39-42AA-BB3C-6513FE96BDB0}"/>
              </a:ext>
            </a:extLst>
          </p:cNvPr>
          <p:cNvSpPr txBox="1"/>
          <p:nvPr/>
        </p:nvSpPr>
        <p:spPr>
          <a:xfrm>
            <a:off x="744080" y="576944"/>
            <a:ext cx="1021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Všechny studentské práce na FJFI (BP, VÚ, DP) jsou dvousemestrální</a:t>
            </a:r>
          </a:p>
        </p:txBody>
      </p: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A29BDB77-6790-48CF-9BD3-C634884FE4EE}"/>
              </a:ext>
            </a:extLst>
          </p:cNvPr>
          <p:cNvGrpSpPr/>
          <p:nvPr/>
        </p:nvGrpSpPr>
        <p:grpSpPr>
          <a:xfrm>
            <a:off x="2376943" y="1219202"/>
            <a:ext cx="6749140" cy="4391583"/>
            <a:chOff x="1763486" y="1779496"/>
            <a:chExt cx="6749140" cy="4391583"/>
          </a:xfrm>
        </p:grpSpPr>
        <p:sp>
          <p:nvSpPr>
            <p:cNvPr id="4" name="Ovál 3">
              <a:extLst>
                <a:ext uri="{FF2B5EF4-FFF2-40B4-BE49-F238E27FC236}">
                  <a16:creationId xmlns:a16="http://schemas.microsoft.com/office/drawing/2014/main" id="{A594E18E-9ECB-4D7D-82A0-844F13C25592}"/>
                </a:ext>
              </a:extLst>
            </p:cNvPr>
            <p:cNvSpPr/>
            <p:nvPr/>
          </p:nvSpPr>
          <p:spPr>
            <a:xfrm>
              <a:off x="1763486" y="1779496"/>
              <a:ext cx="1800000" cy="180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Ovál 5">
              <a:extLst>
                <a:ext uri="{FF2B5EF4-FFF2-40B4-BE49-F238E27FC236}">
                  <a16:creationId xmlns:a16="http://schemas.microsoft.com/office/drawing/2014/main" id="{7E63A344-2499-4B8D-B325-A906AF603B9C}"/>
                </a:ext>
              </a:extLst>
            </p:cNvPr>
            <p:cNvSpPr/>
            <p:nvPr/>
          </p:nvSpPr>
          <p:spPr>
            <a:xfrm>
              <a:off x="6096000" y="2446859"/>
              <a:ext cx="2416626" cy="24601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Ovál 7">
              <a:extLst>
                <a:ext uri="{FF2B5EF4-FFF2-40B4-BE49-F238E27FC236}">
                  <a16:creationId xmlns:a16="http://schemas.microsoft.com/office/drawing/2014/main" id="{E7A29051-F6E1-47CD-9A6D-DD2F95895494}"/>
                </a:ext>
              </a:extLst>
            </p:cNvPr>
            <p:cNvSpPr/>
            <p:nvPr/>
          </p:nvSpPr>
          <p:spPr>
            <a:xfrm>
              <a:off x="1763486" y="4371079"/>
              <a:ext cx="1800000" cy="180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5F0CAFD6-E3D1-4DBF-BFEF-9A0E2B788422}"/>
                </a:ext>
              </a:extLst>
            </p:cNvPr>
            <p:cNvSpPr txBox="1"/>
            <p:nvPr/>
          </p:nvSpPr>
          <p:spPr>
            <a:xfrm>
              <a:off x="1763486" y="2417886"/>
              <a:ext cx="180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dirty="0"/>
                <a:t>zápočet ZS</a:t>
              </a:r>
            </a:p>
          </p:txBody>
        </p:sp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45301229-7942-4DEC-A73D-97BAD0467757}"/>
                </a:ext>
              </a:extLst>
            </p:cNvPr>
            <p:cNvSpPr txBox="1"/>
            <p:nvPr/>
          </p:nvSpPr>
          <p:spPr>
            <a:xfrm>
              <a:off x="1763486" y="5009469"/>
              <a:ext cx="180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dirty="0"/>
                <a:t>zápočet LS</a:t>
              </a:r>
            </a:p>
          </p:txBody>
        </p:sp>
        <p:sp>
          <p:nvSpPr>
            <p:cNvPr id="12" name="Znak plus 11">
              <a:extLst>
                <a:ext uri="{FF2B5EF4-FFF2-40B4-BE49-F238E27FC236}">
                  <a16:creationId xmlns:a16="http://schemas.microsoft.com/office/drawing/2014/main" id="{31246895-52E3-4D0F-BFC6-1CE171A38B4F}"/>
                </a:ext>
              </a:extLst>
            </p:cNvPr>
            <p:cNvSpPr/>
            <p:nvPr/>
          </p:nvSpPr>
          <p:spPr>
            <a:xfrm>
              <a:off x="2428162" y="3723425"/>
              <a:ext cx="470647" cy="475867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Rovná se 12">
              <a:extLst>
                <a:ext uri="{FF2B5EF4-FFF2-40B4-BE49-F238E27FC236}">
                  <a16:creationId xmlns:a16="http://schemas.microsoft.com/office/drawing/2014/main" id="{1A35956D-8070-4C17-98AA-9F2CB002B06D}"/>
                </a:ext>
              </a:extLst>
            </p:cNvPr>
            <p:cNvSpPr/>
            <p:nvPr/>
          </p:nvSpPr>
          <p:spPr>
            <a:xfrm>
              <a:off x="4419608" y="3695121"/>
              <a:ext cx="820271" cy="475867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DB895ACC-FBCC-4423-8010-B0491B67D0FC}"/>
                </a:ext>
              </a:extLst>
            </p:cNvPr>
            <p:cNvSpPr txBox="1"/>
            <p:nvPr/>
          </p:nvSpPr>
          <p:spPr>
            <a:xfrm>
              <a:off x="6404313" y="2953409"/>
              <a:ext cx="1800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4800" dirty="0"/>
                <a:t>SZZ</a:t>
              </a:r>
            </a:p>
            <a:p>
              <a:pPr algn="ctr"/>
              <a:r>
                <a:rPr lang="cs-CZ" sz="4800" dirty="0"/>
                <a:t>v září </a:t>
              </a:r>
            </a:p>
          </p:txBody>
        </p:sp>
      </p:grp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21169817-AA29-41BC-B817-4F85AAF6B45B}"/>
              </a:ext>
            </a:extLst>
          </p:cNvPr>
          <p:cNvSpPr txBox="1"/>
          <p:nvPr/>
        </p:nvSpPr>
        <p:spPr>
          <a:xfrm>
            <a:off x="680710" y="5757836"/>
            <a:ext cx="1021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Zadání jsou platná 2 roky, práce se píší v </a:t>
            </a:r>
            <a:r>
              <a:rPr lang="cs-CZ" sz="2800" dirty="0" err="1"/>
              <a:t>Čj</a:t>
            </a:r>
            <a:r>
              <a:rPr lang="cs-CZ" sz="2800" dirty="0"/>
              <a:t>, </a:t>
            </a:r>
            <a:r>
              <a:rPr lang="cs-CZ" sz="2800" dirty="0" err="1"/>
              <a:t>Sj</a:t>
            </a:r>
            <a:r>
              <a:rPr lang="cs-CZ" sz="2800" dirty="0"/>
              <a:t> nebo Aj</a:t>
            </a:r>
          </a:p>
        </p:txBody>
      </p:sp>
    </p:spTree>
    <p:extLst>
      <p:ext uri="{BB962C8B-B14F-4D97-AF65-F5344CB8AC3E}">
        <p14:creationId xmlns:p14="http://schemas.microsoft.com/office/powerpoint/2010/main" val="1916575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82F814-AFD9-4700-A750-5E6568FC6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Formální náležitosti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0A9144A-D5CF-4273-B627-D8E852F1A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909483"/>
            <a:ext cx="11217728" cy="3881718"/>
          </a:xfrm>
        </p:spPr>
        <p:txBody>
          <a:bodyPr anchor="t" anchorCtr="0">
            <a:normAutofit/>
          </a:bodyPr>
          <a:lstStyle/>
          <a:p>
            <a:pPr marL="0" indent="0">
              <a:buNone/>
            </a:pPr>
            <a:r>
              <a:rPr lang="cs-CZ" sz="2400" dirty="0"/>
              <a:t>Grafický manuál ČVUT 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cs-CZ" sz="2400" dirty="0"/>
              <a:t>		</a:t>
            </a:r>
            <a:r>
              <a:rPr lang="cs-CZ" sz="2400" dirty="0">
                <a:hlinkClick r:id="rId2"/>
              </a:rPr>
              <a:t>https://www.cvut.cz/logo-a-graficky-manual</a:t>
            </a:r>
            <a:r>
              <a:rPr lang="cs-CZ" sz="2400" dirty="0"/>
              <a:t> </a:t>
            </a:r>
          </a:p>
          <a:p>
            <a:pPr lvl="2"/>
            <a:r>
              <a:rPr lang="cs-CZ" sz="2200" dirty="0"/>
              <a:t>logo ČVUT</a:t>
            </a:r>
          </a:p>
          <a:p>
            <a:pPr lvl="2"/>
            <a:r>
              <a:rPr lang="cs-CZ" sz="2200" dirty="0"/>
              <a:t>šablony prezentací, závěrečných prací, dokumentů </a:t>
            </a:r>
            <a:endParaRPr lang="en-GB" sz="2200" dirty="0"/>
          </a:p>
          <a:p>
            <a:pPr marL="914400" lvl="2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cs-CZ" sz="2400" dirty="0"/>
              <a:t>Archiv prací</a:t>
            </a:r>
            <a:endParaRPr lang="en-GB" sz="2400" dirty="0"/>
          </a:p>
          <a:p>
            <a:pPr marL="914400" lvl="2" indent="0">
              <a:buNone/>
            </a:pPr>
            <a:r>
              <a:rPr lang="cs-CZ" sz="2000" dirty="0"/>
              <a:t> </a:t>
            </a:r>
            <a:r>
              <a:rPr lang="cs-CZ" sz="2400" dirty="0">
                <a:hlinkClick r:id="rId3"/>
              </a:rPr>
              <a:t>https://dspace.cvut.cz/handle/10467/3262</a:t>
            </a:r>
            <a:r>
              <a:rPr lang="cs-CZ" sz="2400" dirty="0"/>
              <a:t> </a:t>
            </a:r>
          </a:p>
          <a:p>
            <a:pPr marL="0" indent="0">
              <a:buNone/>
            </a:pP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399379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7D1DD-C985-10E3-549A-78E8CB7CB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CBF321-4FE7-59F6-53A9-4D29F19C9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Formální náležitosti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273DEBB-CB27-BDC2-D0B3-3210DCB8B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09482"/>
            <a:ext cx="11437373" cy="4338917"/>
          </a:xfrm>
        </p:spPr>
        <p:txBody>
          <a:bodyPr anchor="t" anchorCtr="0">
            <a:normAutofit/>
          </a:bodyPr>
          <a:lstStyle/>
          <a:p>
            <a:pPr marL="0" indent="0">
              <a:buNone/>
            </a:pPr>
            <a:r>
              <a:rPr lang="cs-CZ" sz="2400" dirty="0"/>
              <a:t>Práce obsahuje</a:t>
            </a:r>
          </a:p>
          <a:p>
            <a:pPr lvl="1"/>
            <a:r>
              <a:rPr lang="cs-CZ" sz="2400" dirty="0" err="1"/>
              <a:t>Scan</a:t>
            </a:r>
            <a:r>
              <a:rPr lang="cs-CZ" sz="2400" dirty="0"/>
              <a:t> zadání práce (od sekretariátů kateder)</a:t>
            </a:r>
          </a:p>
          <a:p>
            <a:pPr lvl="1"/>
            <a:r>
              <a:rPr lang="cs-CZ" sz="2400" dirty="0"/>
              <a:t>Čestné prohlášení o samostatném vypracování </a:t>
            </a:r>
            <a:r>
              <a:rPr lang="cs-CZ" sz="2400" b="1" dirty="0"/>
              <a:t>podepsané</a:t>
            </a:r>
            <a:r>
              <a:rPr lang="cs-CZ" sz="2400" dirty="0"/>
              <a:t> s datem </a:t>
            </a:r>
            <a:r>
              <a:rPr lang="cs-CZ" sz="2400" u="sng" dirty="0"/>
              <a:t>&lt; </a:t>
            </a:r>
            <a:r>
              <a:rPr lang="cs-CZ" sz="2400" dirty="0"/>
              <a:t>04.08.2025</a:t>
            </a:r>
          </a:p>
          <a:p>
            <a:pPr lvl="1"/>
            <a:r>
              <a:rPr lang="cs-CZ" sz="2400" dirty="0"/>
              <a:t>Povinné bibliografické údaje (viz. dále)</a:t>
            </a:r>
          </a:p>
          <a:p>
            <a:pPr lvl="1">
              <a:spcAft>
                <a:spcPts val="1200"/>
              </a:spcAft>
            </a:pPr>
            <a:r>
              <a:rPr lang="cs-CZ" sz="2400" dirty="0"/>
              <a:t>event. Publikační list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cs-CZ" sz="2200" dirty="0">
                <a:hlinkClick r:id="rId2"/>
              </a:rPr>
              <a:t>https://fjfi.cvut.cz/cz/studenti/agenda-szz-a-vskp</a:t>
            </a:r>
            <a:r>
              <a:rPr lang="cs-CZ" sz="2200" dirty="0"/>
              <a:t> (např. vzor Prohlášení)</a:t>
            </a:r>
            <a:endParaRPr lang="cs-CZ" sz="2200" dirty="0">
              <a:hlinkClick r:id="rId2"/>
            </a:endParaRPr>
          </a:p>
          <a:p>
            <a:pPr marL="114300" indent="0">
              <a:lnSpc>
                <a:spcPct val="150000"/>
              </a:lnSpc>
              <a:buNone/>
            </a:pPr>
            <a:r>
              <a:rPr lang="cs-CZ" sz="2200" dirty="0">
                <a:hlinkClick r:id="rId2"/>
              </a:rPr>
              <a:t>https://klff.fjfi.cvut.cz/vyuka/bakalarske-a-magisterske-studium/pokyny-k-vypracovani</a:t>
            </a:r>
            <a:endParaRPr lang="cs-CZ" sz="22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487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82F814-AFD9-4700-A750-5E6568FC6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728" y="609600"/>
            <a:ext cx="9076764" cy="1456267"/>
          </a:xfrm>
        </p:spPr>
        <p:txBody>
          <a:bodyPr>
            <a:normAutofit/>
          </a:bodyPr>
          <a:lstStyle/>
          <a:p>
            <a:r>
              <a:rPr lang="cs-CZ" dirty="0"/>
              <a:t>povinné bibliografické údaje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CE52799-15FC-4DAA-B43B-326F9836F4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65728" y="2065867"/>
            <a:ext cx="4995334" cy="37253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800" dirty="0"/>
              <a:t>ČESKY</a:t>
            </a:r>
          </a:p>
          <a:p>
            <a:r>
              <a:rPr lang="cs-CZ" sz="2400" dirty="0"/>
              <a:t>Název práce</a:t>
            </a:r>
          </a:p>
          <a:p>
            <a:r>
              <a:rPr lang="cs-CZ" sz="2400" dirty="0"/>
              <a:t>Autor</a:t>
            </a:r>
          </a:p>
          <a:p>
            <a:r>
              <a:rPr lang="cs-CZ" sz="2400" dirty="0"/>
              <a:t>Studijní program, příp. specializace</a:t>
            </a:r>
          </a:p>
          <a:p>
            <a:r>
              <a:rPr lang="cs-CZ" sz="2400" dirty="0"/>
              <a:t>Druh práce</a:t>
            </a:r>
          </a:p>
          <a:p>
            <a:r>
              <a:rPr lang="cs-CZ" sz="2400" dirty="0"/>
              <a:t>Vedoucí práce, příp. konzultant</a:t>
            </a:r>
          </a:p>
          <a:p>
            <a:r>
              <a:rPr lang="cs-CZ" sz="2400" dirty="0"/>
              <a:t>Abstrakt</a:t>
            </a:r>
          </a:p>
          <a:p>
            <a:r>
              <a:rPr lang="cs-CZ" sz="2400" dirty="0"/>
              <a:t>Klíčová slova – alespoň 3 sousloví</a:t>
            </a:r>
          </a:p>
          <a:p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0A9144A-D5CF-4273-B627-D8E852F1A4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01821" y="2103967"/>
            <a:ext cx="4995332" cy="3649133"/>
          </a:xfrm>
        </p:spPr>
        <p:txBody>
          <a:bodyPr anchor="t" anchorCtr="0">
            <a:normAutofit fontScale="92500" lnSpcReduction="10000"/>
          </a:bodyPr>
          <a:lstStyle/>
          <a:p>
            <a:pPr marL="0" indent="0">
              <a:buNone/>
            </a:pPr>
            <a:r>
              <a:rPr lang="cs-CZ" sz="2800" dirty="0"/>
              <a:t>ANGLICKY</a:t>
            </a:r>
          </a:p>
          <a:p>
            <a:r>
              <a:rPr lang="cs-CZ" sz="2400" dirty="0"/>
              <a:t>Název práce</a:t>
            </a:r>
          </a:p>
          <a:p>
            <a:r>
              <a:rPr lang="cs-CZ" sz="2400" dirty="0"/>
              <a:t>Autor</a:t>
            </a:r>
          </a:p>
          <a:p>
            <a:r>
              <a:rPr lang="cs-CZ" sz="2400" dirty="0"/>
              <a:t>Abstrakt</a:t>
            </a:r>
          </a:p>
          <a:p>
            <a:r>
              <a:rPr lang="cs-CZ" sz="2400" dirty="0"/>
              <a:t>Klíčová slova – alespoň 3 sousloví</a:t>
            </a:r>
          </a:p>
          <a:p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A911CDC-66A8-4DF0-8BF3-610279EF0F26}"/>
              </a:ext>
            </a:extLst>
          </p:cNvPr>
          <p:cNvSpPr txBox="1"/>
          <p:nvPr/>
        </p:nvSpPr>
        <p:spPr>
          <a:xfrm>
            <a:off x="1465728" y="5791201"/>
            <a:ext cx="90767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/>
              <a:t>viz. Zásady studia na FJFI na </a:t>
            </a:r>
            <a:r>
              <a:rPr lang="cs-CZ" sz="2200" dirty="0">
                <a:hlinkClick r:id="rId2"/>
              </a:rPr>
              <a:t>https://fjfi.cvut.cz/cz/studium/predpisy</a:t>
            </a:r>
            <a:r>
              <a:rPr lang="cs-CZ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6782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noční obloha s horami na obzoru">
            <a:extLst>
              <a:ext uri="{FF2B5EF4-FFF2-40B4-BE49-F238E27FC236}">
                <a16:creationId xmlns:a16="http://schemas.microsoft.com/office/drawing/2014/main" id="{2739CFE1-3E46-48B5-9BDB-769492BA7A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t="4555" b="4555"/>
          <a:stretch/>
        </p:blipFill>
        <p:spPr>
          <a:xfrm>
            <a:off x="-600" y="-1226"/>
            <a:ext cx="12193200" cy="6860452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6090347" y="706999"/>
                </a:moveTo>
                <a:cubicBezTo>
                  <a:pt x="4588386" y="706999"/>
                  <a:pt x="3370806" y="1924579"/>
                  <a:pt x="3370806" y="3426541"/>
                </a:cubicBezTo>
                <a:cubicBezTo>
                  <a:pt x="3370806" y="4928503"/>
                  <a:pt x="4588386" y="6146083"/>
                  <a:pt x="6090347" y="6146083"/>
                </a:cubicBezTo>
                <a:cubicBezTo>
                  <a:pt x="7592308" y="6146083"/>
                  <a:pt x="8809888" y="4928503"/>
                  <a:pt x="8809888" y="3426541"/>
                </a:cubicBezTo>
                <a:cubicBezTo>
                  <a:pt x="8809888" y="1924579"/>
                  <a:pt x="7592308" y="706999"/>
                  <a:pt x="6090347" y="706999"/>
                </a:cubicBezTo>
                <a:close/>
                <a:moveTo>
                  <a:pt x="6082303" y="247854"/>
                </a:moveTo>
                <a:cubicBezTo>
                  <a:pt x="7836802" y="247854"/>
                  <a:pt x="9259104" y="1671227"/>
                  <a:pt x="9259104" y="3427045"/>
                </a:cubicBezTo>
                <a:cubicBezTo>
                  <a:pt x="9259104" y="5182864"/>
                  <a:pt x="7836802" y="6606237"/>
                  <a:pt x="6082303" y="6606237"/>
                </a:cubicBezTo>
                <a:cubicBezTo>
                  <a:pt x="4327804" y="6606237"/>
                  <a:pt x="2905502" y="5182864"/>
                  <a:pt x="2905502" y="3427045"/>
                </a:cubicBezTo>
                <a:cubicBezTo>
                  <a:pt x="2905502" y="1671227"/>
                  <a:pt x="4327804" y="247854"/>
                  <a:pt x="6082303" y="247854"/>
                </a:cubicBezTo>
                <a:close/>
                <a:moveTo>
                  <a:pt x="9560257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9560255" y="6858000"/>
                </a:lnTo>
                <a:lnTo>
                  <a:pt x="9704262" y="6706843"/>
                </a:lnTo>
                <a:cubicBezTo>
                  <a:pt x="10490530" y="5841105"/>
                  <a:pt x="10969748" y="4691058"/>
                  <a:pt x="10969748" y="3428999"/>
                </a:cubicBezTo>
                <a:cubicBezTo>
                  <a:pt x="10969748" y="2166941"/>
                  <a:pt x="10490530" y="1016894"/>
                  <a:pt x="9704262" y="151155"/>
                </a:cubicBezTo>
                <a:close/>
                <a:moveTo>
                  <a:pt x="7947654" y="0"/>
                </a:moveTo>
                <a:lnTo>
                  <a:pt x="8099035" y="0"/>
                </a:lnTo>
                <a:lnTo>
                  <a:pt x="8158569" y="34257"/>
                </a:lnTo>
                <a:cubicBezTo>
                  <a:pt x="9305381" y="731601"/>
                  <a:pt x="10071441" y="1993601"/>
                  <a:pt x="10071441" y="3434659"/>
                </a:cubicBezTo>
                <a:cubicBezTo>
                  <a:pt x="10071441" y="4875717"/>
                  <a:pt x="9305381" y="6137716"/>
                  <a:pt x="8158569" y="6835060"/>
                </a:cubicBezTo>
                <a:lnTo>
                  <a:pt x="8118703" y="6858000"/>
                </a:lnTo>
                <a:lnTo>
                  <a:pt x="7923440" y="6858000"/>
                </a:lnTo>
                <a:lnTo>
                  <a:pt x="7938929" y="6850061"/>
                </a:lnTo>
                <a:cubicBezTo>
                  <a:pt x="9153123" y="6189975"/>
                  <a:pt x="9977382" y="4902579"/>
                  <a:pt x="9977382" y="3422520"/>
                </a:cubicBezTo>
                <a:cubicBezTo>
                  <a:pt x="9977382" y="2009739"/>
                  <a:pt x="9226353" y="772500"/>
                  <a:pt x="8102044" y="88839"/>
                </a:cubicBezTo>
                <a:close/>
                <a:moveTo>
                  <a:pt x="4097777" y="0"/>
                </a:moveTo>
                <a:lnTo>
                  <a:pt x="4216953" y="0"/>
                </a:lnTo>
                <a:lnTo>
                  <a:pt x="4062563" y="88839"/>
                </a:lnTo>
                <a:cubicBezTo>
                  <a:pt x="2938253" y="772500"/>
                  <a:pt x="2187224" y="2009739"/>
                  <a:pt x="2187224" y="3422520"/>
                </a:cubicBezTo>
                <a:cubicBezTo>
                  <a:pt x="2187224" y="4902579"/>
                  <a:pt x="3011483" y="6189975"/>
                  <a:pt x="4225677" y="6850061"/>
                </a:cubicBezTo>
                <a:lnTo>
                  <a:pt x="4241167" y="6858000"/>
                </a:lnTo>
                <a:lnTo>
                  <a:pt x="4078110" y="6858000"/>
                </a:lnTo>
                <a:lnTo>
                  <a:pt x="4038243" y="6835060"/>
                </a:lnTo>
                <a:cubicBezTo>
                  <a:pt x="2891431" y="6137716"/>
                  <a:pt x="2125371" y="4875717"/>
                  <a:pt x="2125371" y="3434659"/>
                </a:cubicBezTo>
                <a:cubicBezTo>
                  <a:pt x="2125371" y="1993601"/>
                  <a:pt x="2891431" y="731601"/>
                  <a:pt x="4038243" y="34257"/>
                </a:cubicBezTo>
                <a:close/>
                <a:moveTo>
                  <a:pt x="0" y="0"/>
                </a:moveTo>
                <a:lnTo>
                  <a:pt x="2636555" y="0"/>
                </a:lnTo>
                <a:lnTo>
                  <a:pt x="2492551" y="151155"/>
                </a:lnTo>
                <a:cubicBezTo>
                  <a:pt x="1706282" y="1016894"/>
                  <a:pt x="1227064" y="2166941"/>
                  <a:pt x="1227064" y="3428999"/>
                </a:cubicBezTo>
                <a:cubicBezTo>
                  <a:pt x="1227064" y="4691058"/>
                  <a:pt x="1706282" y="5841105"/>
                  <a:pt x="2492551" y="6706843"/>
                </a:cubicBezTo>
                <a:lnTo>
                  <a:pt x="2636557" y="6858000"/>
                </a:lnTo>
                <a:lnTo>
                  <a:pt x="0" y="6858000"/>
                </a:lnTo>
                <a:close/>
              </a:path>
            </a:pathLst>
          </a:custGeom>
          <a:ln w="60325" cmpd="dbl">
            <a:solidFill>
              <a:schemeClr val="tx1">
                <a:alpha val="40000"/>
              </a:schemeClr>
            </a:solidFill>
          </a:ln>
        </p:spPr>
      </p:pic>
      <p:graphicFrame>
        <p:nvGraphicFramePr>
          <p:cNvPr id="5" name="Zástupný symbol pro obsah 4" descr="Obrázek SmartArt">
            <a:extLst>
              <a:ext uri="{FF2B5EF4-FFF2-40B4-BE49-F238E27FC236}">
                <a16:creationId xmlns:a16="http://schemas.microsoft.com/office/drawing/2014/main" id="{21A182E9-AC38-4344-9247-5AB4B8F03A2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36896671"/>
              </p:ext>
            </p:extLst>
          </p:nvPr>
        </p:nvGraphicFramePr>
        <p:xfrm>
          <a:off x="1819275" y="1562100"/>
          <a:ext cx="8820149" cy="4876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144E241E-3110-4B1C-B9B0-F17B90FEE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903" y="542926"/>
            <a:ext cx="7390680" cy="13334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0"/>
            <a:r>
              <a:rPr lang="cs-CZ" dirty="0"/>
              <a:t>Publikace</a:t>
            </a:r>
          </a:p>
        </p:txBody>
      </p:sp>
    </p:spTree>
    <p:extLst>
      <p:ext uri="{BB962C8B-B14F-4D97-AF65-F5344CB8AC3E}">
        <p14:creationId xmlns:p14="http://schemas.microsoft.com/office/powerpoint/2010/main" val="1974828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EAB54-B255-A4B0-F603-73336ADE8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976764-8DF3-DC40-DEAD-04F468D31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Etické principy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71599FC-F55A-4D06-067E-B61BD1935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09482"/>
            <a:ext cx="11437373" cy="4338917"/>
          </a:xfrm>
        </p:spPr>
        <p:txBody>
          <a:bodyPr anchor="t" anchorCtr="0">
            <a:normAutofit/>
          </a:bodyPr>
          <a:lstStyle/>
          <a:p>
            <a:pPr marL="0" indent="0">
              <a:buNone/>
            </a:pPr>
            <a:r>
              <a:rPr lang="cs-CZ" sz="2400" dirty="0"/>
              <a:t>Využívání informačních zdrojů</a:t>
            </a:r>
          </a:p>
          <a:p>
            <a:pPr lvl="1"/>
            <a:r>
              <a:rPr lang="cs-CZ" sz="2200" dirty="0"/>
              <a:t>upraveno </a:t>
            </a:r>
            <a:r>
              <a:rPr lang="cs-CZ" sz="2200" dirty="0">
                <a:hlinkClick r:id="rId2"/>
              </a:rPr>
              <a:t>Metodikou 2024/02</a:t>
            </a:r>
            <a:r>
              <a:rPr lang="cs-CZ" sz="2200" dirty="0"/>
              <a:t> paní prorektorky </a:t>
            </a:r>
            <a:r>
              <a:rPr lang="cs-CZ" sz="2200" dirty="0" err="1"/>
              <a:t>Achtenové</a:t>
            </a:r>
            <a:endParaRPr lang="cs-CZ" sz="2200" dirty="0"/>
          </a:p>
          <a:p>
            <a:pPr lvl="1"/>
            <a:r>
              <a:rPr lang="cs-CZ" sz="2200" dirty="0">
                <a:hlinkClick r:id="rId3"/>
              </a:rPr>
              <a:t>ukázky citační normy </a:t>
            </a:r>
            <a:r>
              <a:rPr lang="cs-CZ" sz="2200" dirty="0"/>
              <a:t>využívané na ČVUT na webu knihovny ČVUT 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Využívání nástrojů UI</a:t>
            </a:r>
          </a:p>
          <a:p>
            <a:pPr lvl="1"/>
            <a:r>
              <a:rPr lang="cs-CZ" sz="2200" dirty="0"/>
              <a:t>upraveno </a:t>
            </a:r>
            <a:r>
              <a:rPr lang="cs-CZ" sz="2200" dirty="0">
                <a:hlinkClick r:id="rId4"/>
              </a:rPr>
              <a:t>Metodikou 2023/05</a:t>
            </a:r>
            <a:r>
              <a:rPr lang="cs-CZ" sz="2200" dirty="0"/>
              <a:t> paní prorektorky </a:t>
            </a:r>
            <a:r>
              <a:rPr lang="cs-CZ" sz="2200" dirty="0" err="1"/>
              <a:t>Achtenové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37320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F7E9C525-CBCA-48FD-9BC9-91D296F07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Termíny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1D18BBBE-CB4E-49D7-B852-21969BEED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2800" dirty="0"/>
              <a:t>Přihlášení k SZZ			31.05.2025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800" dirty="0"/>
              <a:t>Přihláška do NMS		30.06.2025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800" dirty="0"/>
              <a:t>Odevzdání BP			04.08.2025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800" dirty="0"/>
              <a:t>Uzavření studia			15.08.2025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800" dirty="0"/>
              <a:t>Promoce					24.10.2025</a:t>
            </a:r>
          </a:p>
        </p:txBody>
      </p:sp>
    </p:spTree>
    <p:extLst>
      <p:ext uri="{BB962C8B-B14F-4D97-AF65-F5344CB8AC3E}">
        <p14:creationId xmlns:p14="http://schemas.microsoft.com/office/powerpoint/2010/main" val="2968908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2B5606-59FD-441C-AC5D-001F6D07D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Přihlášení k SZZ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E366BAA-837B-4786-906D-C48C2AE00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705853" cy="3649133"/>
          </a:xfrm>
        </p:spPr>
        <p:txBody>
          <a:bodyPr>
            <a:normAutofit/>
          </a:bodyPr>
          <a:lstStyle/>
          <a:p>
            <a:r>
              <a:rPr lang="cs-CZ" sz="2400" dirty="0"/>
              <a:t>Možné pouze pokud ke splnění studijních povinností chybí nejvýše 2 předměty</a:t>
            </a:r>
          </a:p>
          <a:p>
            <a:r>
              <a:rPr lang="cs-CZ" sz="2400" dirty="0"/>
              <a:t>Na sekretariátu katedry podepsáním vyplněné přihlášky</a:t>
            </a:r>
          </a:p>
          <a:p>
            <a:pPr lvl="2"/>
            <a:r>
              <a:rPr lang="cs-CZ" sz="2200" dirty="0"/>
              <a:t>alternativně Emailem, který se k přihlášce vytiskne a nahrazuje podpis</a:t>
            </a:r>
          </a:p>
          <a:p>
            <a:pPr lvl="2"/>
            <a:r>
              <a:rPr lang="cs-CZ" sz="2200" dirty="0"/>
              <a:t>výběr 1 volitelného předmětu, tematické okruhy viz.</a:t>
            </a:r>
          </a:p>
          <a:p>
            <a:pPr marL="1371600" lvl="3" indent="0">
              <a:buNone/>
            </a:pPr>
            <a:r>
              <a:rPr lang="cs-CZ" sz="1800" dirty="0">
                <a:hlinkClick r:id="rId2"/>
              </a:rPr>
              <a:t>https://www.fjfi.cvut.cz/cz/studium/otazky-k-szz</a:t>
            </a:r>
            <a:r>
              <a:rPr lang="cs-CZ" sz="1800" dirty="0"/>
              <a:t> </a:t>
            </a:r>
          </a:p>
          <a:p>
            <a:pPr marL="1371600" lvl="3" indent="0">
              <a:buNone/>
            </a:pPr>
            <a:endParaRPr lang="cs-CZ" sz="1800" dirty="0"/>
          </a:p>
          <a:p>
            <a:r>
              <a:rPr lang="cs-CZ" sz="2400" dirty="0"/>
              <a:t>Odhlášení možné do 15.08.2025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74313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10845B-7F19-4A9A-BEE4-BEF0501E1A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5274BF-C111-4B7A-8D90-F7666D37C131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0F1DF1E-36E3-406C-8CF7-DB13BB6470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Futuristický návrh</Template>
  <TotalTime>0</TotalTime>
  <Words>589</Words>
  <Application>Microsoft Office PowerPoint</Application>
  <PresentationFormat>Širokoúhlá obrazovka</PresentationFormat>
  <Paragraphs>101</Paragraphs>
  <Slides>13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Nebe</vt:lpstr>
      <vt:lpstr>Seminář k bakalářské práci</vt:lpstr>
      <vt:lpstr>Prezentace aplikace PowerPoint</vt:lpstr>
      <vt:lpstr>Formální náležitosti</vt:lpstr>
      <vt:lpstr>Formální náležitosti</vt:lpstr>
      <vt:lpstr>povinné bibliografické údaje</vt:lpstr>
      <vt:lpstr>Publikace</vt:lpstr>
      <vt:lpstr>Etické principy</vt:lpstr>
      <vt:lpstr>Termíny</vt:lpstr>
      <vt:lpstr>Přihlášení k SZZ</vt:lpstr>
      <vt:lpstr>Odevzdání BP</vt:lpstr>
      <vt:lpstr>Průběh obhajob a SZZ </vt:lpstr>
      <vt:lpstr>Odkazy</vt:lpstr>
      <vt:lpstr>Hodně štěstí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2023-02-24T08:18:19Z</dcterms:created>
  <dcterms:modified xsi:type="dcterms:W3CDTF">2025-02-24T10:39:19Z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