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744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5" r:id="rId6"/>
    <p:sldId id="277" r:id="rId7"/>
    <p:sldId id="281" r:id="rId8"/>
    <p:sldId id="276" r:id="rId9"/>
    <p:sldId id="264" r:id="rId10"/>
    <p:sldId id="290" r:id="rId11"/>
    <p:sldId id="278" r:id="rId12"/>
    <p:sldId id="279" r:id="rId13"/>
    <p:sldId id="280" r:id="rId14"/>
    <p:sldId id="282" r:id="rId15"/>
    <p:sldId id="283" r:id="rId16"/>
    <p:sldId id="274" r:id="rId17"/>
    <p:sldId id="284" r:id="rId18"/>
    <p:sldId id="286" r:id="rId19"/>
    <p:sldId id="287" r:id="rId20"/>
    <p:sldId id="288" r:id="rId21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41" autoAdjust="0"/>
  </p:normalViewPr>
  <p:slideViewPr>
    <p:cSldViewPr snapToGrid="0" snapToObjects="1">
      <p:cViewPr varScale="1">
        <p:scale>
          <a:sx n="88" d="100"/>
          <a:sy n="88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knihovna.cvut.cz/podpora-vedy/publikovani/orcid-na-cvut#jak-ziskat-orcid-id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knihovna.cvut.cz/podpora-vedy/publikovani/orcid-na-cvut#jak-ziskat-orcid-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B76ED-C686-4E97-9A28-74231B4FDDD1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388C4F7-DD86-40E4-BA83-6838C8E845B2}">
      <dgm:prSet phldrT="[Text]" custT="1"/>
      <dgm:spPr/>
      <dgm:t>
        <a:bodyPr rtlCol="0"/>
        <a:lstStyle/>
        <a:p>
          <a:pPr rtl="0"/>
          <a:r>
            <a:rPr lang="cs-CZ" sz="1700" b="1" noProof="0" dirty="0">
              <a:hlinkClick xmlns:r="http://schemas.openxmlformats.org/officeDocument/2006/relationships" r:id="rId1"/>
            </a:rPr>
            <a:t>http://knihovna.cvut.cz/podpora-vedy/publikovani/orcid-na-cvut#jak-ziskat-orcid-id</a:t>
          </a:r>
          <a:endParaRPr lang="cs-CZ" sz="1700" b="1" noProof="0" dirty="0"/>
        </a:p>
        <a:p>
          <a:pPr rtl="0"/>
          <a:endParaRPr lang="cs-CZ" sz="1700" b="1" noProof="0" dirty="0"/>
        </a:p>
        <a:p>
          <a:pPr rtl="0"/>
          <a:r>
            <a:rPr lang="cs-CZ" sz="1700" b="1" noProof="0" dirty="0"/>
            <a:t>http://knihovna.cvut.cz/podpora-vedy/publikovani/orcid-na-cvut#co-kdyz-orcid-id-uz-mam</a:t>
          </a:r>
        </a:p>
      </dgm:t>
    </dgm:pt>
    <dgm:pt modelId="{4F4EFEB2-AE6B-4B4E-A388-E726479684C1}" type="parTrans" cxnId="{FDEC3F6B-F860-4E8B-8B14-455DBFCFBFB4}">
      <dgm:prSet/>
      <dgm:spPr/>
      <dgm:t>
        <a:bodyPr rtlCol="0"/>
        <a:lstStyle/>
        <a:p>
          <a:pPr rtl="0"/>
          <a:endParaRPr lang="cs-CZ" noProof="0" dirty="0"/>
        </a:p>
      </dgm:t>
    </dgm:pt>
    <dgm:pt modelId="{BEE196C3-EEB3-4935-976F-A713EF603EEA}" type="sibTrans" cxnId="{FDEC3F6B-F860-4E8B-8B14-455DBFCFBFB4}">
      <dgm:prSet/>
      <dgm:spPr/>
      <dgm:t>
        <a:bodyPr rtlCol="0"/>
        <a:lstStyle/>
        <a:p>
          <a:pPr rtl="0"/>
          <a:endParaRPr lang="cs-CZ" noProof="0" dirty="0"/>
        </a:p>
      </dgm:t>
    </dgm:pt>
    <dgm:pt modelId="{27C8F191-CB8B-4A89-9EDF-D94B6E4ADC92}">
      <dgm:prSet phldrT="[Text]" custT="1"/>
      <dgm:spPr/>
      <dgm:t>
        <a:bodyPr rtlCol="0"/>
        <a:lstStyle/>
        <a:p>
          <a:pPr rtl="0"/>
          <a:r>
            <a:rPr lang="cs-CZ" sz="3000" b="1" noProof="0" dirty="0"/>
            <a:t>ORCID</a:t>
          </a:r>
        </a:p>
      </dgm:t>
    </dgm:pt>
    <dgm:pt modelId="{8EFDF7C7-310E-4ED5-B739-2186FB69ED8A}" type="parTrans" cxnId="{4E26289A-3825-4A9C-991F-8AB8A7EFD597}">
      <dgm:prSet/>
      <dgm:spPr/>
      <dgm:t>
        <a:bodyPr rtlCol="0"/>
        <a:lstStyle/>
        <a:p>
          <a:pPr rtl="0"/>
          <a:endParaRPr lang="cs-CZ" noProof="0" dirty="0"/>
        </a:p>
      </dgm:t>
    </dgm:pt>
    <dgm:pt modelId="{755F5D09-ECCD-4FC5-B350-FED951F57983}" type="sibTrans" cxnId="{4E26289A-3825-4A9C-991F-8AB8A7EFD597}">
      <dgm:prSet/>
      <dgm:spPr/>
      <dgm:t>
        <a:bodyPr rtlCol="0"/>
        <a:lstStyle/>
        <a:p>
          <a:pPr rtl="0"/>
          <a:endParaRPr lang="cs-CZ" noProof="0" dirty="0"/>
        </a:p>
      </dgm:t>
    </dgm:pt>
    <dgm:pt modelId="{AEFF5EA2-6931-4098-96C8-31AE53CB425B}">
      <dgm:prSet phldrT="[Text]" custT="1"/>
      <dgm:spPr/>
      <dgm:t>
        <a:bodyPr rtlCol="0"/>
        <a:lstStyle/>
        <a:p>
          <a:pPr rtl="0"/>
          <a:r>
            <a:rPr lang="cs-CZ" sz="1700" b="0" noProof="0" dirty="0"/>
            <a:t>Afiliace</a:t>
          </a:r>
        </a:p>
        <a:p>
          <a:pPr rtl="0"/>
          <a:r>
            <a:rPr lang="cs-CZ" sz="1700" b="1" noProof="0" dirty="0"/>
            <a:t>„</a:t>
          </a:r>
          <a:r>
            <a:rPr lang="en-US" sz="1700" b="1" i="0" dirty="0"/>
            <a:t>Czech Technical </a:t>
          </a:r>
          <a:endParaRPr lang="cs-CZ" sz="1700" b="1" i="0" dirty="0"/>
        </a:p>
        <a:p>
          <a:pPr rtl="0"/>
          <a:r>
            <a:rPr lang="en-US" sz="1700" b="1" i="0" dirty="0"/>
            <a:t>University in Prague</a:t>
          </a:r>
          <a:r>
            <a:rPr lang="cs-CZ" sz="1700" b="1" i="0" dirty="0"/>
            <a:t>“</a:t>
          </a:r>
          <a:endParaRPr lang="cs-CZ" sz="1700" b="1" noProof="0" dirty="0"/>
        </a:p>
      </dgm:t>
    </dgm:pt>
    <dgm:pt modelId="{AC52CE11-07EF-42A7-A67A-2231908FD231}" type="parTrans" cxnId="{2D96128D-55F5-4B46-B071-9EA8CDCA9DCD}">
      <dgm:prSet/>
      <dgm:spPr/>
      <dgm:t>
        <a:bodyPr rtlCol="0"/>
        <a:lstStyle/>
        <a:p>
          <a:pPr rtl="0"/>
          <a:endParaRPr lang="cs-CZ" noProof="0" dirty="0"/>
        </a:p>
      </dgm:t>
    </dgm:pt>
    <dgm:pt modelId="{FB25E557-3597-4AEA-B1FC-EA99A632BFB1}" type="sibTrans" cxnId="{2D96128D-55F5-4B46-B071-9EA8CDCA9DCD}">
      <dgm:prSet/>
      <dgm:spPr/>
      <dgm:t>
        <a:bodyPr rtlCol="0"/>
        <a:lstStyle/>
        <a:p>
          <a:pPr rtl="0"/>
          <a:endParaRPr lang="cs-CZ" noProof="0" dirty="0"/>
        </a:p>
      </dgm:t>
    </dgm:pt>
    <dgm:pt modelId="{EC323DFF-E2DA-4381-8948-5F3D2CD82207}" type="pres">
      <dgm:prSet presAssocID="{BE5B76ED-C686-4E97-9A28-74231B4FDDD1}" presName="Name0" presStyleCnt="0">
        <dgm:presLayoutVars>
          <dgm:chMax val="1"/>
          <dgm:chPref val="1"/>
        </dgm:presLayoutVars>
      </dgm:prSet>
      <dgm:spPr/>
    </dgm:pt>
    <dgm:pt modelId="{A6EEB127-C2F5-4C0D-B108-CC2B3F78F4F1}" type="pres">
      <dgm:prSet presAssocID="{B388C4F7-DD86-40E4-BA83-6838C8E845B2}" presName="Parent" presStyleLbl="node0" presStyleIdx="0" presStyleCnt="1" custScaleX="110018" custScaleY="113322" custLinFactNeighborX="3876">
        <dgm:presLayoutVars>
          <dgm:chMax val="5"/>
          <dgm:chPref val="5"/>
        </dgm:presLayoutVars>
      </dgm:prSet>
      <dgm:spPr/>
    </dgm:pt>
    <dgm:pt modelId="{8A0FF0D8-0AF7-44A4-833E-7EA23A507B5A}" type="pres">
      <dgm:prSet presAssocID="{B388C4F7-DD86-40E4-BA83-6838C8E845B2}" presName="Accent1" presStyleLbl="node1" presStyleIdx="0" presStyleCnt="13"/>
      <dgm:spPr/>
    </dgm:pt>
    <dgm:pt modelId="{F988BAF3-9DE2-4A25-84FE-B7C476401BC3}" type="pres">
      <dgm:prSet presAssocID="{B388C4F7-DD86-40E4-BA83-6838C8E845B2}" presName="Accent2" presStyleLbl="node1" presStyleIdx="1" presStyleCnt="13"/>
      <dgm:spPr/>
    </dgm:pt>
    <dgm:pt modelId="{6288D093-07AF-4EEB-B57C-FB5DA4420E30}" type="pres">
      <dgm:prSet presAssocID="{B388C4F7-DD86-40E4-BA83-6838C8E845B2}" presName="Accent3" presStyleLbl="node1" presStyleIdx="2" presStyleCnt="13" custLinFactNeighborX="-14167" custLinFactNeighborY="54262"/>
      <dgm:spPr/>
    </dgm:pt>
    <dgm:pt modelId="{099685E2-34CD-4723-A342-ED2D0CA22ECA}" type="pres">
      <dgm:prSet presAssocID="{B388C4F7-DD86-40E4-BA83-6838C8E845B2}" presName="Accent4" presStyleLbl="node1" presStyleIdx="3" presStyleCnt="13"/>
      <dgm:spPr/>
    </dgm:pt>
    <dgm:pt modelId="{282F7230-9226-4387-9620-3DC67223F95C}" type="pres">
      <dgm:prSet presAssocID="{B388C4F7-DD86-40E4-BA83-6838C8E845B2}" presName="Accent5" presStyleLbl="node1" presStyleIdx="4" presStyleCnt="13" custLinFactX="-53932" custLinFactY="-2802" custLinFactNeighborX="-100000" custLinFactNeighborY="-100000"/>
      <dgm:spPr/>
    </dgm:pt>
    <dgm:pt modelId="{2682D7C4-37F7-4CA1-B102-AED7627E9C93}" type="pres">
      <dgm:prSet presAssocID="{B388C4F7-DD86-40E4-BA83-6838C8E845B2}" presName="Accent6" presStyleLbl="node1" presStyleIdx="5" presStyleCnt="13" custLinFactNeighborX="-94345" custLinFactNeighborY="39984"/>
      <dgm:spPr/>
    </dgm:pt>
    <dgm:pt modelId="{CCDD2561-1FC5-4EA6-AD90-3ADAF62A41D1}" type="pres">
      <dgm:prSet presAssocID="{27C8F191-CB8B-4A89-9EDF-D94B6E4ADC92}" presName="Child1" presStyleLbl="node1" presStyleIdx="6" presStyleCnt="13" custScaleX="142765" custScaleY="142765" custLinFactNeighborX="-21909" custLinFactNeighborY="-20114">
        <dgm:presLayoutVars>
          <dgm:chMax val="0"/>
          <dgm:chPref val="0"/>
        </dgm:presLayoutVars>
      </dgm:prSet>
      <dgm:spPr/>
    </dgm:pt>
    <dgm:pt modelId="{DD36342D-1CB9-480B-9443-592ECACCB1B2}" type="pres">
      <dgm:prSet presAssocID="{27C8F191-CB8B-4A89-9EDF-D94B6E4ADC92}" presName="Accent7" presStyleCnt="0"/>
      <dgm:spPr/>
    </dgm:pt>
    <dgm:pt modelId="{2470B0FE-F3CE-48F3-AE82-73016C487D68}" type="pres">
      <dgm:prSet presAssocID="{27C8F191-CB8B-4A89-9EDF-D94B6E4ADC92}" presName="AccentHold1" presStyleLbl="node1" presStyleIdx="7" presStyleCnt="13" custLinFactY="-5182" custLinFactNeighborX="-10351" custLinFactNeighborY="-100000"/>
      <dgm:spPr/>
    </dgm:pt>
    <dgm:pt modelId="{1C5C821B-7AF3-4B1C-B3FE-45A337B82741}" type="pres">
      <dgm:prSet presAssocID="{27C8F191-CB8B-4A89-9EDF-D94B6E4ADC92}" presName="Accent8" presStyleCnt="0"/>
      <dgm:spPr/>
    </dgm:pt>
    <dgm:pt modelId="{48BC9D73-B86D-4378-970E-5CD650E31618}" type="pres">
      <dgm:prSet presAssocID="{27C8F191-CB8B-4A89-9EDF-D94B6E4ADC92}" presName="AccentHold2" presStyleLbl="node1" presStyleIdx="8" presStyleCnt="13"/>
      <dgm:spPr/>
    </dgm:pt>
    <dgm:pt modelId="{EB301C3D-F1F9-4A72-AC54-827EBC1AD812}" type="pres">
      <dgm:prSet presAssocID="{AEFF5EA2-6931-4098-96C8-31AE53CB425B}" presName="Child2" presStyleLbl="node1" presStyleIdx="9" presStyleCnt="13" custScaleX="184338" custScaleY="172297" custLinFactNeighborX="22013" custLinFactNeighborY="-5070">
        <dgm:presLayoutVars>
          <dgm:chMax val="0"/>
          <dgm:chPref val="0"/>
        </dgm:presLayoutVars>
      </dgm:prSet>
      <dgm:spPr/>
    </dgm:pt>
    <dgm:pt modelId="{6B30F03A-93BA-441A-ABF4-25C2455DF7C0}" type="pres">
      <dgm:prSet presAssocID="{AEFF5EA2-6931-4098-96C8-31AE53CB425B}" presName="Accent9" presStyleCnt="0"/>
      <dgm:spPr/>
    </dgm:pt>
    <dgm:pt modelId="{0DF8FB3E-B0B0-40D8-B039-0C7B496BBA97}" type="pres">
      <dgm:prSet presAssocID="{AEFF5EA2-6931-4098-96C8-31AE53CB425B}" presName="AccentHold1" presStyleLbl="node1" presStyleIdx="10" presStyleCnt="13"/>
      <dgm:spPr/>
    </dgm:pt>
    <dgm:pt modelId="{37FA1CD0-A7DC-4E74-BDC2-224405012EB0}" type="pres">
      <dgm:prSet presAssocID="{AEFF5EA2-6931-4098-96C8-31AE53CB425B}" presName="Accent10" presStyleCnt="0"/>
      <dgm:spPr/>
    </dgm:pt>
    <dgm:pt modelId="{022614F8-042B-41CB-A6A7-8094C903EB2F}" type="pres">
      <dgm:prSet presAssocID="{AEFF5EA2-6931-4098-96C8-31AE53CB425B}" presName="AccentHold2" presStyleLbl="node1" presStyleIdx="11" presStyleCnt="13"/>
      <dgm:spPr/>
    </dgm:pt>
    <dgm:pt modelId="{BA4661A9-DFAB-468E-97BE-F29D08FF69A9}" type="pres">
      <dgm:prSet presAssocID="{AEFF5EA2-6931-4098-96C8-31AE53CB425B}" presName="Accent11" presStyleCnt="0"/>
      <dgm:spPr/>
    </dgm:pt>
    <dgm:pt modelId="{C85BB588-B4E8-4D50-9280-4D4F2686007C}" type="pres">
      <dgm:prSet presAssocID="{AEFF5EA2-6931-4098-96C8-31AE53CB425B}" presName="AccentHold3" presStyleLbl="node1" presStyleIdx="12" presStyleCnt="13" custLinFactX="98621" custLinFactNeighborX="100000" custLinFactNeighborY="69451"/>
      <dgm:spPr/>
    </dgm:pt>
  </dgm:ptLst>
  <dgm:cxnLst>
    <dgm:cxn modelId="{9443D217-9168-4ECF-A563-7C2F4C998EAA}" type="presOf" srcId="{27C8F191-CB8B-4A89-9EDF-D94B6E4ADC92}" destId="{CCDD2561-1FC5-4EA6-AD90-3ADAF62A41D1}" srcOrd="0" destOrd="0" presId="urn:microsoft.com/office/officeart/2009/3/layout/CircleRelationship"/>
    <dgm:cxn modelId="{FDEC3F6B-F860-4E8B-8B14-455DBFCFBFB4}" srcId="{BE5B76ED-C686-4E97-9A28-74231B4FDDD1}" destId="{B388C4F7-DD86-40E4-BA83-6838C8E845B2}" srcOrd="0" destOrd="0" parTransId="{4F4EFEB2-AE6B-4B4E-A388-E726479684C1}" sibTransId="{BEE196C3-EEB3-4935-976F-A713EF603EEA}"/>
    <dgm:cxn modelId="{2D96128D-55F5-4B46-B071-9EA8CDCA9DCD}" srcId="{B388C4F7-DD86-40E4-BA83-6838C8E845B2}" destId="{AEFF5EA2-6931-4098-96C8-31AE53CB425B}" srcOrd="1" destOrd="0" parTransId="{AC52CE11-07EF-42A7-A67A-2231908FD231}" sibTransId="{FB25E557-3597-4AEA-B1FC-EA99A632BFB1}"/>
    <dgm:cxn modelId="{4E26289A-3825-4A9C-991F-8AB8A7EFD597}" srcId="{B388C4F7-DD86-40E4-BA83-6838C8E845B2}" destId="{27C8F191-CB8B-4A89-9EDF-D94B6E4ADC92}" srcOrd="0" destOrd="0" parTransId="{8EFDF7C7-310E-4ED5-B739-2186FB69ED8A}" sibTransId="{755F5D09-ECCD-4FC5-B350-FED951F57983}"/>
    <dgm:cxn modelId="{61F4EB9B-7EBC-4FC4-B727-C4A1C0EF0E59}" type="presOf" srcId="{AEFF5EA2-6931-4098-96C8-31AE53CB425B}" destId="{EB301C3D-F1F9-4A72-AC54-827EBC1AD812}" srcOrd="0" destOrd="0" presId="urn:microsoft.com/office/officeart/2009/3/layout/CircleRelationship"/>
    <dgm:cxn modelId="{873563D0-860F-487F-97A2-E4B8D49A3DAA}" type="presOf" srcId="{B388C4F7-DD86-40E4-BA83-6838C8E845B2}" destId="{A6EEB127-C2F5-4C0D-B108-CC2B3F78F4F1}" srcOrd="0" destOrd="0" presId="urn:microsoft.com/office/officeart/2009/3/layout/CircleRelationship"/>
    <dgm:cxn modelId="{A3AC16E3-96A0-4DCE-A502-BF3413F7EEBB}" type="presOf" srcId="{BE5B76ED-C686-4E97-9A28-74231B4FDDD1}" destId="{EC323DFF-E2DA-4381-8948-5F3D2CD82207}" srcOrd="0" destOrd="0" presId="urn:microsoft.com/office/officeart/2009/3/layout/CircleRelationship"/>
    <dgm:cxn modelId="{7D45573C-4EBD-433F-BFA4-B1A529D7A12E}" type="presParOf" srcId="{EC323DFF-E2DA-4381-8948-5F3D2CD82207}" destId="{A6EEB127-C2F5-4C0D-B108-CC2B3F78F4F1}" srcOrd="0" destOrd="0" presId="urn:microsoft.com/office/officeart/2009/3/layout/CircleRelationship"/>
    <dgm:cxn modelId="{F969CC6B-49AF-4CFA-905C-5A439FA65BB3}" type="presParOf" srcId="{EC323DFF-E2DA-4381-8948-5F3D2CD82207}" destId="{8A0FF0D8-0AF7-44A4-833E-7EA23A507B5A}" srcOrd="1" destOrd="0" presId="urn:microsoft.com/office/officeart/2009/3/layout/CircleRelationship"/>
    <dgm:cxn modelId="{0B13118F-EC84-4BBC-B9D4-F016C42736A0}" type="presParOf" srcId="{EC323DFF-E2DA-4381-8948-5F3D2CD82207}" destId="{F988BAF3-9DE2-4A25-84FE-B7C476401BC3}" srcOrd="2" destOrd="0" presId="urn:microsoft.com/office/officeart/2009/3/layout/CircleRelationship"/>
    <dgm:cxn modelId="{5A4C313A-14FE-4D34-9BAF-E781C66DAB07}" type="presParOf" srcId="{EC323DFF-E2DA-4381-8948-5F3D2CD82207}" destId="{6288D093-07AF-4EEB-B57C-FB5DA4420E30}" srcOrd="3" destOrd="0" presId="urn:microsoft.com/office/officeart/2009/3/layout/CircleRelationship"/>
    <dgm:cxn modelId="{D6ACDC7E-1588-4451-A7EF-95F6F8F98E10}" type="presParOf" srcId="{EC323DFF-E2DA-4381-8948-5F3D2CD82207}" destId="{099685E2-34CD-4723-A342-ED2D0CA22ECA}" srcOrd="4" destOrd="0" presId="urn:microsoft.com/office/officeart/2009/3/layout/CircleRelationship"/>
    <dgm:cxn modelId="{BF445524-7631-46A4-A9F8-F7CB08035DDB}" type="presParOf" srcId="{EC323DFF-E2DA-4381-8948-5F3D2CD82207}" destId="{282F7230-9226-4387-9620-3DC67223F95C}" srcOrd="5" destOrd="0" presId="urn:microsoft.com/office/officeart/2009/3/layout/CircleRelationship"/>
    <dgm:cxn modelId="{218BBC07-C0B0-48B2-980B-148E51AEE23B}" type="presParOf" srcId="{EC323DFF-E2DA-4381-8948-5F3D2CD82207}" destId="{2682D7C4-37F7-4CA1-B102-AED7627E9C93}" srcOrd="6" destOrd="0" presId="urn:microsoft.com/office/officeart/2009/3/layout/CircleRelationship"/>
    <dgm:cxn modelId="{AA1E1669-BD7D-411E-94D4-913E8566F654}" type="presParOf" srcId="{EC323DFF-E2DA-4381-8948-5F3D2CD82207}" destId="{CCDD2561-1FC5-4EA6-AD90-3ADAF62A41D1}" srcOrd="7" destOrd="0" presId="urn:microsoft.com/office/officeart/2009/3/layout/CircleRelationship"/>
    <dgm:cxn modelId="{D0F07794-37F8-4175-8296-9725EA64B2E3}" type="presParOf" srcId="{EC323DFF-E2DA-4381-8948-5F3D2CD82207}" destId="{DD36342D-1CB9-480B-9443-592ECACCB1B2}" srcOrd="8" destOrd="0" presId="urn:microsoft.com/office/officeart/2009/3/layout/CircleRelationship"/>
    <dgm:cxn modelId="{8AE7B659-C31F-4F52-9686-C1ABB63B1EA9}" type="presParOf" srcId="{DD36342D-1CB9-480B-9443-592ECACCB1B2}" destId="{2470B0FE-F3CE-48F3-AE82-73016C487D68}" srcOrd="0" destOrd="0" presId="urn:microsoft.com/office/officeart/2009/3/layout/CircleRelationship"/>
    <dgm:cxn modelId="{5834BBB2-34B9-46B9-948C-3BC456B978F5}" type="presParOf" srcId="{EC323DFF-E2DA-4381-8948-5F3D2CD82207}" destId="{1C5C821B-7AF3-4B1C-B3FE-45A337B82741}" srcOrd="9" destOrd="0" presId="urn:microsoft.com/office/officeart/2009/3/layout/CircleRelationship"/>
    <dgm:cxn modelId="{639DABF8-5BDE-484F-A747-33E9F42E376F}" type="presParOf" srcId="{1C5C821B-7AF3-4B1C-B3FE-45A337B82741}" destId="{48BC9D73-B86D-4378-970E-5CD650E31618}" srcOrd="0" destOrd="0" presId="urn:microsoft.com/office/officeart/2009/3/layout/CircleRelationship"/>
    <dgm:cxn modelId="{318F3B25-56D7-4CD3-80CD-4ECF6ABE9097}" type="presParOf" srcId="{EC323DFF-E2DA-4381-8948-5F3D2CD82207}" destId="{EB301C3D-F1F9-4A72-AC54-827EBC1AD812}" srcOrd="10" destOrd="0" presId="urn:microsoft.com/office/officeart/2009/3/layout/CircleRelationship"/>
    <dgm:cxn modelId="{5F192FAF-AA29-4119-9D75-AAF74B2D984A}" type="presParOf" srcId="{EC323DFF-E2DA-4381-8948-5F3D2CD82207}" destId="{6B30F03A-93BA-441A-ABF4-25C2455DF7C0}" srcOrd="11" destOrd="0" presId="urn:microsoft.com/office/officeart/2009/3/layout/CircleRelationship"/>
    <dgm:cxn modelId="{FF4ED7F3-8BF5-4BCE-8EC2-0B8ACBB19BC4}" type="presParOf" srcId="{6B30F03A-93BA-441A-ABF4-25C2455DF7C0}" destId="{0DF8FB3E-B0B0-40D8-B039-0C7B496BBA97}" srcOrd="0" destOrd="0" presId="urn:microsoft.com/office/officeart/2009/3/layout/CircleRelationship"/>
    <dgm:cxn modelId="{89500581-5988-46A4-9DF9-3A7B84A68823}" type="presParOf" srcId="{EC323DFF-E2DA-4381-8948-5F3D2CD82207}" destId="{37FA1CD0-A7DC-4E74-BDC2-224405012EB0}" srcOrd="12" destOrd="0" presId="urn:microsoft.com/office/officeart/2009/3/layout/CircleRelationship"/>
    <dgm:cxn modelId="{7957AFA6-FEBB-441D-B867-7098C7F0D056}" type="presParOf" srcId="{37FA1CD0-A7DC-4E74-BDC2-224405012EB0}" destId="{022614F8-042B-41CB-A6A7-8094C903EB2F}" srcOrd="0" destOrd="0" presId="urn:microsoft.com/office/officeart/2009/3/layout/CircleRelationship"/>
    <dgm:cxn modelId="{93B1B3BC-398A-43F6-862B-AA461BA776D1}" type="presParOf" srcId="{EC323DFF-E2DA-4381-8948-5F3D2CD82207}" destId="{BA4661A9-DFAB-468E-97BE-F29D08FF69A9}" srcOrd="13" destOrd="0" presId="urn:microsoft.com/office/officeart/2009/3/layout/CircleRelationship"/>
    <dgm:cxn modelId="{063A3997-1101-4FAD-B1B6-AA0965152552}" type="presParOf" srcId="{BA4661A9-DFAB-468E-97BE-F29D08FF69A9}" destId="{C85BB588-B4E8-4D50-9280-4D4F268600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B127-C2F5-4C0D-B108-CC2B3F78F4F1}">
      <dsp:nvSpPr>
        <dsp:cNvPr id="0" name=""/>
        <dsp:cNvSpPr/>
      </dsp:nvSpPr>
      <dsp:spPr>
        <a:xfrm>
          <a:off x="1688748" y="146119"/>
          <a:ext cx="4592844" cy="47306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>
              <a:hlinkClick xmlns:r="http://schemas.openxmlformats.org/officeDocument/2006/relationships" r:id="rId1"/>
            </a:rPr>
            <a:t>http://knihovna.cvut.cz/podpora-vedy/publikovani/orcid-na-cvut#jak-ziskat-orcid-id</a:t>
          </a:r>
          <a:endParaRPr lang="cs-CZ" sz="1700" b="1" kern="1200" noProof="0" dirty="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b="1" kern="1200" noProof="0" dirty="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/>
            <a:t>http://knihovna.cvut.cz/podpora-vedy/publikovani/orcid-na-cvut#co-kdyz-orcid-id-uz-mam</a:t>
          </a:r>
        </a:p>
      </dsp:txBody>
      <dsp:txXfrm>
        <a:off x="2361354" y="838910"/>
        <a:ext cx="3247632" cy="3345090"/>
      </dsp:txXfrm>
    </dsp:sp>
    <dsp:sp modelId="{8A0FF0D8-0AF7-44A4-833E-7EA23A507B5A}">
      <dsp:nvSpPr>
        <dsp:cNvPr id="0" name=""/>
        <dsp:cNvSpPr/>
      </dsp:nvSpPr>
      <dsp:spPr>
        <a:xfrm>
          <a:off x="4118000" y="233990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8BAF3-9DE2-4A25-84FE-B7C476401BC3}">
      <dsp:nvSpPr>
        <dsp:cNvPr id="0" name=""/>
        <dsp:cNvSpPr/>
      </dsp:nvSpPr>
      <dsp:spPr>
        <a:xfrm>
          <a:off x="3018637" y="4288561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8D093-07AF-4EEB-B57C-FB5DA4420E30}">
      <dsp:nvSpPr>
        <dsp:cNvPr id="0" name=""/>
        <dsp:cNvSpPr/>
      </dsp:nvSpPr>
      <dsp:spPr>
        <a:xfrm>
          <a:off x="6131680" y="2300976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685E2-34CD-4723-A342-ED2D0CA22ECA}">
      <dsp:nvSpPr>
        <dsp:cNvPr id="0" name=""/>
        <dsp:cNvSpPr/>
      </dsp:nvSpPr>
      <dsp:spPr>
        <a:xfrm>
          <a:off x="4570633" y="4646518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F7230-9226-4387-9620-3DC67223F95C}">
      <dsp:nvSpPr>
        <dsp:cNvPr id="0" name=""/>
        <dsp:cNvSpPr/>
      </dsp:nvSpPr>
      <dsp:spPr>
        <a:xfrm>
          <a:off x="2596651" y="547893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2D7C4-37F7-4CA1-B102-AED7627E9C93}">
      <dsp:nvSpPr>
        <dsp:cNvPr id="0" name=""/>
        <dsp:cNvSpPr/>
      </dsp:nvSpPr>
      <dsp:spPr>
        <a:xfrm>
          <a:off x="1737201" y="2953239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D2561-1FC5-4EA6-AD90-3ADAF62A41D1}">
      <dsp:nvSpPr>
        <dsp:cNvPr id="0" name=""/>
        <dsp:cNvSpPr/>
      </dsp:nvSpPr>
      <dsp:spPr>
        <a:xfrm>
          <a:off x="0" y="473605"/>
          <a:ext cx="2422979" cy="24222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noProof="0" dirty="0"/>
            <a:t>ORCID</a:t>
          </a:r>
        </a:p>
      </dsp:txBody>
      <dsp:txXfrm>
        <a:off x="354837" y="828329"/>
        <a:ext cx="1713305" cy="1712757"/>
      </dsp:txXfrm>
    </dsp:sp>
    <dsp:sp modelId="{2470B0FE-F3CE-48F3-AE82-73016C487D68}">
      <dsp:nvSpPr>
        <dsp:cNvPr id="0" name=""/>
        <dsp:cNvSpPr/>
      </dsp:nvSpPr>
      <dsp:spPr>
        <a:xfrm>
          <a:off x="3600229" y="420121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C9D73-B86D-4378-970E-5CD650E31618}">
      <dsp:nvSpPr>
        <dsp:cNvPr id="0" name=""/>
        <dsp:cNvSpPr/>
      </dsp:nvSpPr>
      <dsp:spPr>
        <a:xfrm>
          <a:off x="590877" y="3371722"/>
          <a:ext cx="839273" cy="839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01C3D-F1F9-4A72-AC54-827EBC1AD812}">
      <dsp:nvSpPr>
        <dsp:cNvPr id="0" name=""/>
        <dsp:cNvSpPr/>
      </dsp:nvSpPr>
      <dsp:spPr>
        <a:xfrm>
          <a:off x="5691600" y="-233990"/>
          <a:ext cx="3128548" cy="29232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noProof="0" dirty="0"/>
            <a:t>Afiliace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/>
            <a:t>„</a:t>
          </a:r>
          <a:r>
            <a:rPr lang="en-US" sz="1700" b="1" i="0" kern="1200" dirty="0"/>
            <a:t>Czech Technical </a:t>
          </a:r>
          <a:endParaRPr lang="cs-CZ" sz="1700" b="1" i="0" kern="1200" dirty="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University in Prague</a:t>
          </a:r>
          <a:r>
            <a:rPr lang="cs-CZ" sz="1700" b="1" i="0" kern="1200" dirty="0"/>
            <a:t>“</a:t>
          </a:r>
          <a:endParaRPr lang="cs-CZ" sz="1700" b="1" kern="1200" noProof="0" dirty="0"/>
        </a:p>
      </dsp:txBody>
      <dsp:txXfrm>
        <a:off x="6149765" y="194111"/>
        <a:ext cx="2212218" cy="2067055"/>
      </dsp:txXfrm>
    </dsp:sp>
    <dsp:sp modelId="{0DF8FB3E-B0B0-40D8-B039-0C7B496BBA97}">
      <dsp:nvSpPr>
        <dsp:cNvPr id="0" name=""/>
        <dsp:cNvSpPr/>
      </dsp:nvSpPr>
      <dsp:spPr>
        <a:xfrm>
          <a:off x="5581489" y="1550726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614F8-042B-41CB-A6A7-8094C903EB2F}">
      <dsp:nvSpPr>
        <dsp:cNvPr id="0" name=""/>
        <dsp:cNvSpPr/>
      </dsp:nvSpPr>
      <dsp:spPr>
        <a:xfrm>
          <a:off x="271782" y="4370491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BB588-B4E8-4D50-9280-4D4F2686007C}">
      <dsp:nvSpPr>
        <dsp:cNvPr id="0" name=""/>
        <dsp:cNvSpPr/>
      </dsp:nvSpPr>
      <dsp:spPr>
        <a:xfrm>
          <a:off x="4291933" y="4125291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719658A-8B21-4895-95E8-C6E35E2E89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F5B81F-447C-4BF4-9AFA-C1FA228B32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68111-62DF-4378-BB25-4415ECCC8BAF}" type="datetime1">
              <a:rPr lang="cs-CZ" smtClean="0"/>
              <a:t>11.04.2025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13D8CA-FCAB-4189-86A4-86B45CF908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7E7B38-7CE4-48E6-A590-BE8587A2B0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C73F-CAB6-4DE0-8784-0D4DFC9BD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37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5496F-98B2-4675-8D28-28A41244A29B}" type="datetime1">
              <a:rPr lang="cs-CZ" smtClean="0"/>
              <a:pPr/>
              <a:t>11.04.2025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A095E-ADF8-4BA4-B6FC-1E2AF6FEB30E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9388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98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84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13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01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FEDBDC8D-5B10-4265-BB0F-8DC52C3E8F49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8EBC6A-BFBA-4169-9119-66CD96820A65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959A80-E360-45E3-9252-B3EAF5D52F31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67551F-68C5-46E9-9CE1-BA6A5A11D7D3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599F8-D4B2-45DA-9690-F087A72F76BB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80F353-2143-4303-BA15-1ED81542EE42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240F40-9841-4C28-BD9E-2C9710650F0D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F2A1-E53D-41CC-9537-E6EE96E4C1B6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79AE51-FDAD-4D98-B9FD-72ABB1FD8E84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79E029-F428-4333-B217-90A543CEF6E0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EC7C9A-DD65-46F7-8195-DCD2A7E69DBB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289DA1-BD49-4B44-B297-41B24A880AA4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92A79-1CEB-441B-BEB8-69FB1B890D0C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209F7-B53A-4480-AE5D-79059D78F1D9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1CA568-84D7-40A0-81CE-879E7CF27E13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622371-0441-4D34-A3B4-AB2B29A13DF1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4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1443CB-A852-46EA-ABC3-5CFB97E5AAEF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CCCA133E-F1C3-49E7-8D63-380855326E25}" type="datetime1">
              <a:rPr lang="cs-CZ" noProof="0" smtClean="0"/>
              <a:t>11.04.2025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hrome-extension://efaidnbmnnnibpcajpcglclefindmkaj/https:/klff.fjfi.cvut.cz/images/19_2024_Organizace_SZ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vut.cz/logo-a-graficky-manual" TargetMode="External"/><Relationship Id="rId3" Type="http://schemas.openxmlformats.org/officeDocument/2006/relationships/hyperlink" Target="https://knihovna.cvut.cz/seminare-a-vyuka/jak-psat/jak-citovat?view=article&amp;id=399:priklady-citaci-podle-csn-iso-690-4-vyd-2022&amp;catid=12:seminare-a-vyuka" TargetMode="External"/><Relationship Id="rId7" Type="http://schemas.openxmlformats.org/officeDocument/2006/relationships/hyperlink" Target="https://klff.fjfi.cvut.cz/vyuka/bakalarske-a-magisterske-studium/pokyny-k-vypracovani" TargetMode="External"/><Relationship Id="rId2" Type="http://schemas.openxmlformats.org/officeDocument/2006/relationships/hyperlink" Target="https://fjfi.cvut.cz/cz/studium/predpis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jfi.cvut.cz/cz/studium/otazky-k-szz" TargetMode="External"/><Relationship Id="rId5" Type="http://schemas.openxmlformats.org/officeDocument/2006/relationships/hyperlink" Target="chrome-extension://efaidnbmnnnibpcajpcglclefindmkaj/https:/edu.fjfi.cvut.cz/edu/Agenda_SZZ_VSKP/FJFI_SP_2024_01_V02.pdf" TargetMode="External"/><Relationship Id="rId4" Type="http://schemas.openxmlformats.org/officeDocument/2006/relationships/hyperlink" Target="chrome-extension://efaidnbmnnnibpcajpcglclefindmkaj/https:/edu.fjfi.cvut.cz/edu/Vyhlasky/Vyhlaska_SO_03_2024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lff.fjfi.cvut.cz/vyuka/doktorske-studium/temata-praci" TargetMode="External"/><Relationship Id="rId2" Type="http://schemas.openxmlformats.org/officeDocument/2006/relationships/hyperlink" Target="https://www.fjfi.cvut.cz/cz/studium/doktorske-studiu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jfi.cvut.cz/cz/studium/doktorske-studium/prijimaci-rizen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klff.fjfi.cvut.cz/vyuka/doktorske-studium/studijni-predpis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space.cvut.cz/handle/10467/3262" TargetMode="External"/><Relationship Id="rId2" Type="http://schemas.openxmlformats.org/officeDocument/2006/relationships/hyperlink" Target="https://www.cvut.cz/logo-a-graficky-manu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lff.fjfi.cvut.cz/vyuka/bakalarske-a-magisterske-studium/pokyny-k-vypracovani" TargetMode="External"/><Relationship Id="rId2" Type="http://schemas.openxmlformats.org/officeDocument/2006/relationships/hyperlink" Target="https://fjfi.cvut.cz/cz/studenti/agenda-szz-a-vsk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cvut.cz/seminare-a-vyuka/jak-psat/jak-citovat?view=article&amp;id=399:priklady-citaci-podle-csn-iso-690-4-vyd-2022&amp;catid=12:seminare-a-vyuka" TargetMode="External"/><Relationship Id="rId2" Type="http://schemas.openxmlformats.org/officeDocument/2006/relationships/hyperlink" Target="https://edu.fjfi.cvut.cz/edu/Info/%C4%8CVUT_MP_2024_02_V0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.fjfi.cvut.cz/edu/Info/%C4%8CVUT_MP_2023_05_V02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jfi.cvut.cz/cz/studium/otazky-k-szz" TargetMode="External"/><Relationship Id="rId2" Type="http://schemas.openxmlformats.org/officeDocument/2006/relationships/hyperlink" Target="https://klff.fjfi.cvut.cz/vyuka/bakalarske-a-magisterske-studium/tematicke-okruhy-k-sz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noční obloha s horami daleko na obzoru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29" y="2554817"/>
            <a:ext cx="7676696" cy="2421464"/>
          </a:xfrm>
        </p:spPr>
        <p:txBody>
          <a:bodyPr rtlCol="0">
            <a:normAutofit/>
          </a:bodyPr>
          <a:lstStyle/>
          <a:p>
            <a:r>
              <a:rPr lang="cs-CZ" b="1" dirty="0"/>
              <a:t>Seminář k diplomové práci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Bc. Radka Mika Havlíková, KLFF</a:t>
            </a:r>
          </a:p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10.03.2025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B5606-59FD-441C-AC5D-001F6D07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Odevzdání DP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366BAA-837B-4786-906D-C48C2AE00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Probíhá elektronicky prostřednictvím KOS</a:t>
            </a:r>
          </a:p>
          <a:p>
            <a:pPr lvl="1"/>
            <a:r>
              <a:rPr lang="cs-CZ" sz="2200" dirty="0" err="1"/>
              <a:t>dead</a:t>
            </a:r>
            <a:r>
              <a:rPr lang="cs-CZ" sz="2200" dirty="0"/>
              <a:t>-line je </a:t>
            </a:r>
            <a:r>
              <a:rPr lang="cs-CZ" sz="2200" b="1" dirty="0"/>
              <a:t>nejzazší</a:t>
            </a:r>
            <a:r>
              <a:rPr lang="cs-CZ" sz="2200" dirty="0"/>
              <a:t> termín odevzdání, ne jediný možný</a:t>
            </a:r>
          </a:p>
          <a:p>
            <a:pPr lvl="1"/>
            <a:r>
              <a:rPr lang="cs-CZ" sz="2200" dirty="0"/>
              <a:t>ideálně -5 dní</a:t>
            </a:r>
          </a:p>
          <a:p>
            <a:r>
              <a:rPr lang="cs-CZ" sz="2400" dirty="0"/>
              <a:t>Nutná akceptace vedoucím práce</a:t>
            </a:r>
          </a:p>
          <a:p>
            <a:pPr lvl="1"/>
            <a:r>
              <a:rPr lang="cs-CZ" sz="2200" dirty="0"/>
              <a:t>do 5 dnů může práci vrátit do stavu „zadána“</a:t>
            </a:r>
          </a:p>
          <a:p>
            <a:pPr lvl="1"/>
            <a:r>
              <a:rPr lang="cs-CZ" sz="2200" dirty="0"/>
              <a:t>pro KLFF viz. </a:t>
            </a:r>
            <a:r>
              <a:rPr lang="cs-CZ" sz="2200" dirty="0">
                <a:hlinkClick r:id="rId2"/>
              </a:rPr>
              <a:t>Vyhláška vedoucího katedry č. 19 </a:t>
            </a:r>
            <a:endParaRPr lang="cs-CZ" sz="22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72DC2A-5840-0BF9-31B3-4C6C1C47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10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7441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246B1-02E4-F845-A926-D85AEF1A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</a:t>
            </a:r>
            <a:r>
              <a:rPr lang="en-GB" dirty="0" err="1"/>
              <a:t>obhajob</a:t>
            </a:r>
            <a:r>
              <a:rPr lang="en-GB" dirty="0"/>
              <a:t> a </a:t>
            </a:r>
            <a:r>
              <a:rPr lang="cs-CZ" dirty="0"/>
              <a:t>SZZ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E0622A-7C14-B4F9-18D9-233F21BFC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/>
              <a:t>Obhajoba diplomové práce </a:t>
            </a:r>
          </a:p>
          <a:p>
            <a:pPr lvl="1"/>
            <a:r>
              <a:rPr lang="cs-CZ" sz="2200" dirty="0"/>
              <a:t>20 min. prezentace </a:t>
            </a:r>
          </a:p>
          <a:p>
            <a:pPr lvl="1"/>
            <a:r>
              <a:rPr lang="cs-CZ" sz="2200" dirty="0"/>
              <a:t>odpovědi na dotazy oponentů</a:t>
            </a:r>
          </a:p>
          <a:p>
            <a:pPr lvl="1"/>
            <a:r>
              <a:rPr lang="en-GB" sz="2200" dirty="0"/>
              <a:t>+ max. 15 min. </a:t>
            </a:r>
            <a:r>
              <a:rPr lang="cs-CZ" sz="2200" dirty="0"/>
              <a:t>rozprava </a:t>
            </a:r>
          </a:p>
          <a:p>
            <a:r>
              <a:rPr lang="cs-CZ" sz="2400" dirty="0"/>
              <a:t>Losování otázek</a:t>
            </a:r>
          </a:p>
          <a:p>
            <a:pPr algn="just"/>
            <a:r>
              <a:rPr lang="cs-CZ" sz="2400" dirty="0"/>
              <a:t>Písemná příprava; dle směrnice proděkana 5 – 15 min. </a:t>
            </a:r>
            <a:r>
              <a:rPr lang="en-GB" sz="2400" dirty="0"/>
              <a:t>/</a:t>
            </a:r>
            <a:r>
              <a:rPr lang="cs-CZ" sz="2400" dirty="0"/>
              <a:t> předmět </a:t>
            </a:r>
            <a:r>
              <a:rPr lang="cs-CZ" sz="2400"/>
              <a:t>(KLFF </a:t>
            </a:r>
            <a:r>
              <a:rPr lang="cs-CZ" sz="2400" dirty="0"/>
              <a:t>3x5 min.)</a:t>
            </a:r>
          </a:p>
          <a:p>
            <a:r>
              <a:rPr lang="cs-CZ" sz="2400" dirty="0"/>
              <a:t>Zkoušení z předmětů </a:t>
            </a:r>
          </a:p>
          <a:p>
            <a:r>
              <a:rPr lang="cs-CZ" sz="2400" dirty="0"/>
              <a:t>Vyhlašování výsledků spojeno s podpisem protokolů = účast nutná</a:t>
            </a:r>
            <a:r>
              <a:rPr lang="en-GB" sz="2400" dirty="0"/>
              <a:t>!</a:t>
            </a: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836991-E2EA-0D02-567E-4BAD8C17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11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589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A55DE-012C-4188-AC56-5F717C3D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3B171C-9E64-47F4-AE60-9078A15E3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Pravidla pro používání UI a Pravidla pro dodržování etických principů při psaní VŠKP</a:t>
            </a:r>
          </a:p>
          <a:p>
            <a:r>
              <a:rPr lang="cs-CZ" dirty="0">
                <a:hlinkClick r:id="rId3"/>
              </a:rPr>
              <a:t>Ukázky citační normy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Vyhláška proděkana o přihlašování k SZZ</a:t>
            </a:r>
            <a:endParaRPr lang="cs-CZ" dirty="0"/>
          </a:p>
          <a:p>
            <a:r>
              <a:rPr lang="cs-CZ" dirty="0">
                <a:hlinkClick r:id="rId4"/>
              </a:rPr>
              <a:t>Vyhláška proděkana – uzavírání studia před SZZ</a:t>
            </a:r>
            <a:endParaRPr lang="cs-CZ" dirty="0"/>
          </a:p>
          <a:p>
            <a:r>
              <a:rPr lang="cs-CZ" dirty="0">
                <a:hlinkClick r:id="rId5"/>
              </a:rPr>
              <a:t>Směrnice proděkana – jednací řád SZZ</a:t>
            </a:r>
            <a:endParaRPr lang="cs-CZ" dirty="0"/>
          </a:p>
          <a:p>
            <a:r>
              <a:rPr lang="cs-CZ" dirty="0">
                <a:hlinkClick r:id="rId6"/>
              </a:rPr>
              <a:t>Okruhy k SZZ </a:t>
            </a:r>
            <a:r>
              <a:rPr lang="cs-CZ" dirty="0"/>
              <a:t>na webu fakulty</a:t>
            </a:r>
          </a:p>
          <a:p>
            <a:r>
              <a:rPr lang="cs-CZ" dirty="0">
                <a:hlinkClick r:id="rId7"/>
              </a:rPr>
              <a:t>Pokyny k vypracování BP </a:t>
            </a:r>
            <a:r>
              <a:rPr lang="cs-CZ" dirty="0"/>
              <a:t>na webu KLFF</a:t>
            </a:r>
          </a:p>
          <a:p>
            <a:r>
              <a:rPr lang="cs-CZ" dirty="0">
                <a:hlinkClick r:id="rId8"/>
              </a:rPr>
              <a:t>Grafický manuál ČVUT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115622-9F20-B24A-CDAE-CDB2ACD9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12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08833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větelné tečky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Hodně štěstí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Radka.havlikova@fjfi.cvut.cz</a:t>
            </a:r>
            <a:endParaRPr lang="c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14A82-12FB-100F-338D-4AADB154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8260"/>
            <a:ext cx="10131425" cy="1526146"/>
          </a:xfrm>
        </p:spPr>
        <p:txBody>
          <a:bodyPr/>
          <a:lstStyle/>
          <a:p>
            <a:r>
              <a:rPr lang="cs-CZ" dirty="0"/>
              <a:t>DOKTORSKÉ STUDIUM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C30304-A6D9-C143-32FD-125226DFD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39025"/>
            <a:ext cx="10131425" cy="48102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Informace (vč. sylabů předmětů) k doktorskému studiu na naší fakultě viz.</a:t>
            </a:r>
          </a:p>
          <a:p>
            <a:pPr marL="457200" lvl="1" indent="0">
              <a:spcAft>
                <a:spcPts val="1800"/>
              </a:spcAft>
              <a:buNone/>
            </a:pPr>
            <a:r>
              <a:rPr lang="cs-CZ" sz="2200" dirty="0">
                <a:hlinkClick r:id="rId2"/>
              </a:rPr>
              <a:t>https://www.fjfi.cvut.cz/cz/studium/doktorske-studium</a:t>
            </a:r>
            <a:r>
              <a:rPr lang="cs-CZ" sz="2200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Na KLFF lze v současné době studovat v programech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2200" dirty="0"/>
              <a:t>Aplikace přírodních věd, obor Fyzikální inženýrství (předseda ORO doc. </a:t>
            </a:r>
            <a:r>
              <a:rPr lang="cs-CZ" sz="2200" dirty="0" err="1"/>
              <a:t>Pína</a:t>
            </a:r>
            <a:r>
              <a:rPr lang="cs-CZ" sz="2200" dirty="0"/>
              <a:t>)</a:t>
            </a:r>
          </a:p>
          <a:p>
            <a:pPr marL="457200" lvl="1" indent="0">
              <a:spcAft>
                <a:spcPts val="1800"/>
              </a:spcAft>
              <a:buNone/>
            </a:pPr>
            <a:r>
              <a:rPr lang="cs-CZ" sz="2200" dirty="0"/>
              <a:t>Kvantové technologie (předseda ORP prof. Richter)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Jednání musí začít výběrem tématu práce, viz.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2200" dirty="0">
                <a:hlinkClick r:id="rId3"/>
              </a:rPr>
              <a:t>https://klff.fjfi.cvut.cz/vyuka/doktorske-studium/temata-praci</a:t>
            </a:r>
            <a:endParaRPr lang="cs-CZ" sz="2200" dirty="0"/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cs-CZ" sz="2400" dirty="0"/>
              <a:t>kontaktováním zamýšleného školitele (má právo veta na výběr vhodného kandidáta na jím vypisované téma) a pak teprve podávat přihlášku.</a:t>
            </a:r>
          </a:p>
          <a:p>
            <a:pPr marL="457200" lvl="1" indent="0">
              <a:buNone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CAD610-4022-185B-1928-1ED17045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14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21533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14A82-12FB-100F-338D-4AADB154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8260"/>
            <a:ext cx="10131425" cy="1526146"/>
          </a:xfrm>
        </p:spPr>
        <p:txBody>
          <a:bodyPr/>
          <a:lstStyle/>
          <a:p>
            <a:r>
              <a:rPr lang="cs-CZ" dirty="0"/>
              <a:t>PŘIHLÁŠKY DO PGS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C30304-A6D9-C143-32FD-125226DFD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39025"/>
            <a:ext cx="10131425" cy="4810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Přihláška musí mj. obsahovat</a:t>
            </a:r>
          </a:p>
          <a:p>
            <a:pPr marL="457200" lvl="1" indent="0">
              <a:buNone/>
            </a:pPr>
            <a:r>
              <a:rPr lang="cs-CZ" sz="2200" dirty="0"/>
              <a:t>• Plánované rámcové téma disertační  práce</a:t>
            </a:r>
          </a:p>
          <a:p>
            <a:pPr lvl="1" algn="just"/>
            <a:r>
              <a:rPr lang="cs-CZ" sz="2200" dirty="0"/>
              <a:t>Jméno a tituly navrhovaného školitele a jednoho školitele-specialisty, pokud je tento jmenován (na školitele-specialistu není ve formuláři kolonka, ale pokud jej školitel chce, musíte jej do přihlášky uvést - informace z ní se přenáší do </a:t>
            </a:r>
            <a:r>
              <a:rPr lang="cs-CZ" sz="2200" dirty="0" err="1"/>
              <a:t>KOSu</a:t>
            </a:r>
            <a:r>
              <a:rPr lang="cs-CZ" sz="2200" dirty="0"/>
              <a:t> a bez nich nemůžete vytvořit studijní plán)</a:t>
            </a:r>
          </a:p>
          <a:p>
            <a:pPr marL="0" indent="0">
              <a:buNone/>
            </a:pPr>
            <a:r>
              <a:rPr lang="cs-CZ" sz="2400" dirty="0"/>
              <a:t>Přihlášky, termíny atd. viz.</a:t>
            </a:r>
          </a:p>
          <a:p>
            <a:pPr marL="457200" lvl="1" indent="0">
              <a:spcAft>
                <a:spcPts val="1800"/>
              </a:spcAft>
              <a:buNone/>
            </a:pPr>
            <a:r>
              <a:rPr lang="cs-CZ" sz="2200" dirty="0">
                <a:hlinkClick r:id="rId2"/>
              </a:rPr>
              <a:t>https://www.fjfi.cvut.cz/cz/studium/doktorske-studium/prijimaci-rizeni</a:t>
            </a:r>
            <a:r>
              <a:rPr lang="cs-CZ" sz="2200" dirty="0"/>
              <a:t> </a:t>
            </a:r>
          </a:p>
          <a:p>
            <a:pPr marL="0" indent="0">
              <a:buNone/>
            </a:pPr>
            <a:r>
              <a:rPr lang="cs-CZ" sz="2400" dirty="0"/>
              <a:t>Odevzdávají se do 22.05.2025 na </a:t>
            </a:r>
            <a:r>
              <a:rPr lang="cs-CZ" sz="2400" dirty="0" err="1"/>
              <a:t>oddělění</a:t>
            </a:r>
            <a:r>
              <a:rPr lang="cs-CZ" sz="2400" dirty="0"/>
              <a:t> </a:t>
            </a:r>
            <a:r>
              <a:rPr lang="cs-CZ" sz="2400" dirty="0" err="1"/>
              <a:t>VaV</a:t>
            </a:r>
            <a:r>
              <a:rPr lang="cs-CZ" sz="2400" dirty="0"/>
              <a:t> pí. Mikešové</a:t>
            </a:r>
          </a:p>
          <a:p>
            <a:pPr marL="457200" lvl="1" indent="0">
              <a:buNone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3A562E-B0BD-A895-210B-67424A61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15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0871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14A82-12FB-100F-338D-4AADB154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8260"/>
            <a:ext cx="10131425" cy="1526146"/>
          </a:xfrm>
        </p:spPr>
        <p:txBody>
          <a:bodyPr/>
          <a:lstStyle/>
          <a:p>
            <a:r>
              <a:rPr lang="cs-CZ" dirty="0"/>
              <a:t>Průběh PGS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C30304-A6D9-C143-32FD-125226DFD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19670"/>
            <a:ext cx="10633363" cy="511764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Počátek 01.10.2025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Standardní doba studia je 4 roky</a:t>
            </a:r>
          </a:p>
          <a:p>
            <a:pPr lvl="1" algn="just">
              <a:spcAft>
                <a:spcPts val="600"/>
              </a:spcAft>
            </a:pPr>
            <a:r>
              <a:rPr lang="cs-CZ" sz="2200" dirty="0"/>
              <a:t>v prezenční formě studia je po tuto dobu poskytováno stipendium</a:t>
            </a:r>
          </a:p>
          <a:p>
            <a:pPr lvl="1" algn="just">
              <a:spcAft>
                <a:spcPts val="600"/>
              </a:spcAft>
            </a:pPr>
            <a:r>
              <a:rPr lang="cs-CZ" sz="2200" dirty="0"/>
              <a:t>úvazek zaměstnání nutno zvážit s ohledem na plnění studijních povinností, nelze být se školou v kontaktu „až po pracovní době“</a:t>
            </a:r>
          </a:p>
          <a:p>
            <a:pPr lvl="1" algn="just">
              <a:spcAft>
                <a:spcPts val="600"/>
              </a:spcAft>
            </a:pPr>
            <a:r>
              <a:rPr lang="cs-CZ" sz="2200" dirty="0"/>
              <a:t>studijní blok se plánuje na 2 roky (zkoušky ze všech předmětů + rozprava ke studii         k disertační práci) - viz.</a:t>
            </a:r>
          </a:p>
          <a:p>
            <a:pPr marL="914400" lvl="2" indent="0">
              <a:spcAft>
                <a:spcPts val="600"/>
              </a:spcAft>
              <a:buNone/>
            </a:pPr>
            <a:r>
              <a:rPr lang="cs-CZ" sz="2000" dirty="0">
                <a:hlinkClick r:id="rId2"/>
              </a:rPr>
              <a:t>https://klff.fjfi.cvut.cz/vyuka/doktorske-studium/studijni-predpisy</a:t>
            </a:r>
            <a:r>
              <a:rPr lang="cs-CZ" sz="2000" dirty="0"/>
              <a:t> </a:t>
            </a:r>
          </a:p>
          <a:p>
            <a:pPr marL="914400" lvl="2" indent="0">
              <a:spcAft>
                <a:spcPts val="600"/>
              </a:spcAft>
              <a:buNone/>
            </a:pPr>
            <a:r>
              <a:rPr lang="cs-CZ" sz="2400" dirty="0"/>
              <a:t>Zapisují se minimálně 4 odborné předměty a 1 cizí jazyk (Aj)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Disertační práci je potřeba odevzdat do 6 let od nástupu do studia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Vědecká aktivita doktoranda – nejméně 1 impaktovaná publikace s afiliací ČVUT</a:t>
            </a:r>
          </a:p>
          <a:p>
            <a:pPr lvl="1">
              <a:spcAft>
                <a:spcPts val="600"/>
              </a:spcAft>
            </a:pPr>
            <a:r>
              <a:rPr lang="cs-CZ" sz="2200" dirty="0"/>
              <a:t>všechny publikace k tématu práce dedikovány ČVUT, dvojí afiliace samozřejmě možná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252509-EA1C-AFE5-B592-6549B9DC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1643" y="6059487"/>
            <a:ext cx="551167" cy="377825"/>
          </a:xfrm>
        </p:spPr>
        <p:txBody>
          <a:bodyPr/>
          <a:lstStyle/>
          <a:p>
            <a:pPr rtl="0"/>
            <a:fld id="{69E57DC2-970A-4B3E-BB1C-7A09969E49DF}" type="slidenum">
              <a:rPr lang="cs-CZ" noProof="0" smtClean="0"/>
              <a:t>16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29079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noční obloha s horami daleko na obzoru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29" y="2554817"/>
            <a:ext cx="7676696" cy="2421464"/>
          </a:xfrm>
        </p:spPr>
        <p:txBody>
          <a:bodyPr rtlCol="0">
            <a:normAutofit/>
          </a:bodyPr>
          <a:lstStyle/>
          <a:p>
            <a:r>
              <a:rPr lang="cs-CZ" b="1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Radka.havlikova@fjfi.cvut.cz</a:t>
            </a:r>
          </a:p>
        </p:txBody>
      </p:sp>
    </p:spTree>
    <p:extLst>
      <p:ext uri="{BB962C8B-B14F-4D97-AF65-F5344CB8AC3E}">
        <p14:creationId xmlns:p14="http://schemas.microsoft.com/office/powerpoint/2010/main" val="27904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6F4FD6-BE38-4F47-ADC2-339F10DF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707776"/>
            <a:ext cx="8821270" cy="457328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716D1D-CE39-42AA-BB3C-6513FE96BDB0}"/>
              </a:ext>
            </a:extLst>
          </p:cNvPr>
          <p:cNvSpPr txBox="1"/>
          <p:nvPr/>
        </p:nvSpPr>
        <p:spPr>
          <a:xfrm>
            <a:off x="744080" y="576944"/>
            <a:ext cx="1021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Všechny studentské práce na FJFI (BP, VÚ, DP) jsou dvousemestrální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29BDB77-6790-48CF-9BD3-C634884FE4EE}"/>
              </a:ext>
            </a:extLst>
          </p:cNvPr>
          <p:cNvGrpSpPr/>
          <p:nvPr/>
        </p:nvGrpSpPr>
        <p:grpSpPr>
          <a:xfrm>
            <a:off x="2376943" y="1219202"/>
            <a:ext cx="6749140" cy="4391583"/>
            <a:chOff x="1763486" y="1779496"/>
            <a:chExt cx="6749140" cy="4391583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A594E18E-9ECB-4D7D-82A0-844F13C25592}"/>
                </a:ext>
              </a:extLst>
            </p:cNvPr>
            <p:cNvSpPr/>
            <p:nvPr/>
          </p:nvSpPr>
          <p:spPr>
            <a:xfrm>
              <a:off x="1763486" y="1779496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7E63A344-2499-4B8D-B325-A906AF603B9C}"/>
                </a:ext>
              </a:extLst>
            </p:cNvPr>
            <p:cNvSpPr/>
            <p:nvPr/>
          </p:nvSpPr>
          <p:spPr>
            <a:xfrm>
              <a:off x="6096000" y="2446859"/>
              <a:ext cx="2416626" cy="24601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E7A29051-F6E1-47CD-9A6D-DD2F95895494}"/>
                </a:ext>
              </a:extLst>
            </p:cNvPr>
            <p:cNvSpPr/>
            <p:nvPr/>
          </p:nvSpPr>
          <p:spPr>
            <a:xfrm>
              <a:off x="1763486" y="4371079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5F0CAFD6-E3D1-4DBF-BFEF-9A0E2B788422}"/>
                </a:ext>
              </a:extLst>
            </p:cNvPr>
            <p:cNvSpPr txBox="1"/>
            <p:nvPr/>
          </p:nvSpPr>
          <p:spPr>
            <a:xfrm>
              <a:off x="1763486" y="2417886"/>
              <a:ext cx="180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zápočet ZS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45301229-7942-4DEC-A73D-97BAD0467757}"/>
                </a:ext>
              </a:extLst>
            </p:cNvPr>
            <p:cNvSpPr txBox="1"/>
            <p:nvPr/>
          </p:nvSpPr>
          <p:spPr>
            <a:xfrm>
              <a:off x="1763486" y="5009469"/>
              <a:ext cx="180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zápočet LS</a:t>
              </a:r>
            </a:p>
          </p:txBody>
        </p:sp>
        <p:sp>
          <p:nvSpPr>
            <p:cNvPr id="12" name="Znak plus 11">
              <a:extLst>
                <a:ext uri="{FF2B5EF4-FFF2-40B4-BE49-F238E27FC236}">
                  <a16:creationId xmlns:a16="http://schemas.microsoft.com/office/drawing/2014/main" id="{31246895-52E3-4D0F-BFC6-1CE171A38B4F}"/>
                </a:ext>
              </a:extLst>
            </p:cNvPr>
            <p:cNvSpPr/>
            <p:nvPr/>
          </p:nvSpPr>
          <p:spPr>
            <a:xfrm>
              <a:off x="2428162" y="3723425"/>
              <a:ext cx="470647" cy="475867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ovná se 12">
              <a:extLst>
                <a:ext uri="{FF2B5EF4-FFF2-40B4-BE49-F238E27FC236}">
                  <a16:creationId xmlns:a16="http://schemas.microsoft.com/office/drawing/2014/main" id="{1A35956D-8070-4C17-98AA-9F2CB002B06D}"/>
                </a:ext>
              </a:extLst>
            </p:cNvPr>
            <p:cNvSpPr/>
            <p:nvPr/>
          </p:nvSpPr>
          <p:spPr>
            <a:xfrm>
              <a:off x="4419608" y="3695121"/>
              <a:ext cx="820271" cy="475867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B895ACC-FBCC-4423-8010-B0491B67D0FC}"/>
                </a:ext>
              </a:extLst>
            </p:cNvPr>
            <p:cNvSpPr txBox="1"/>
            <p:nvPr/>
          </p:nvSpPr>
          <p:spPr>
            <a:xfrm>
              <a:off x="6353165" y="2445899"/>
              <a:ext cx="190229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800" dirty="0"/>
                <a:t>SZZ</a:t>
              </a:r>
            </a:p>
            <a:p>
              <a:pPr algn="ctr"/>
              <a:r>
                <a:rPr lang="cs-CZ" sz="4800" dirty="0"/>
                <a:t>v červnu </a:t>
              </a:r>
            </a:p>
          </p:txBody>
        </p: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1169817-AA29-41BC-B817-4F85AAF6B45B}"/>
              </a:ext>
            </a:extLst>
          </p:cNvPr>
          <p:cNvSpPr txBox="1"/>
          <p:nvPr/>
        </p:nvSpPr>
        <p:spPr>
          <a:xfrm>
            <a:off x="680710" y="5757836"/>
            <a:ext cx="1021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Zadání jsou platná 2 roky, práce se píší v </a:t>
            </a:r>
            <a:r>
              <a:rPr lang="cs-CZ" sz="2800" dirty="0" err="1"/>
              <a:t>Čj</a:t>
            </a:r>
            <a:r>
              <a:rPr lang="cs-CZ" sz="2800" dirty="0"/>
              <a:t>, </a:t>
            </a:r>
            <a:r>
              <a:rPr lang="cs-CZ" sz="2800" dirty="0" err="1"/>
              <a:t>Sj</a:t>
            </a:r>
            <a:r>
              <a:rPr lang="cs-CZ" sz="2800" dirty="0"/>
              <a:t> nebo Aj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708E2A2-0399-61FC-1042-00D4E1CE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6060" y="5874823"/>
            <a:ext cx="551167" cy="377825"/>
          </a:xfrm>
        </p:spPr>
        <p:txBody>
          <a:bodyPr/>
          <a:lstStyle/>
          <a:p>
            <a:pPr rtl="0"/>
            <a:r>
              <a:rPr lang="cs-CZ" dirty="0"/>
              <a:t>2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1657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2F814-AFD9-4700-A750-5E6568FC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Formální náležitosti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A9144A-D5CF-4273-B627-D8E852F1A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09483"/>
            <a:ext cx="11217728" cy="3881718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cs-CZ" sz="2400" dirty="0"/>
              <a:t>Grafický manuál ČVUT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cs-CZ" sz="2400" dirty="0"/>
              <a:t>		</a:t>
            </a:r>
            <a:r>
              <a:rPr lang="cs-CZ" sz="2400" dirty="0">
                <a:hlinkClick r:id="rId2"/>
              </a:rPr>
              <a:t>https://www.cvut.cz/logo-a-graficky-manual</a:t>
            </a:r>
            <a:r>
              <a:rPr lang="cs-CZ" sz="2400" dirty="0"/>
              <a:t> </a:t>
            </a:r>
          </a:p>
          <a:p>
            <a:pPr lvl="2"/>
            <a:r>
              <a:rPr lang="cs-CZ" sz="2200" dirty="0"/>
              <a:t>logo ČVUT</a:t>
            </a:r>
          </a:p>
          <a:p>
            <a:pPr lvl="2"/>
            <a:r>
              <a:rPr lang="cs-CZ" sz="2200" dirty="0"/>
              <a:t>šablony prezentací, závěrečných prací, dokumentů </a:t>
            </a:r>
            <a:endParaRPr lang="en-GB" sz="2200" dirty="0"/>
          </a:p>
          <a:p>
            <a:pPr marL="914400" lvl="2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cs-CZ" sz="2400" dirty="0"/>
              <a:t>Archiv prací</a:t>
            </a:r>
            <a:endParaRPr lang="en-GB" sz="2400" dirty="0"/>
          </a:p>
          <a:p>
            <a:pPr marL="914400" lvl="2" indent="0">
              <a:buNone/>
            </a:pPr>
            <a:r>
              <a:rPr lang="cs-CZ" sz="2000" dirty="0"/>
              <a:t> </a:t>
            </a:r>
            <a:r>
              <a:rPr lang="cs-CZ" sz="2400" dirty="0">
                <a:hlinkClick r:id="rId3"/>
              </a:rPr>
              <a:t>https://dspace.cvut.cz/handle/10467/3262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8B569E-8D18-50C0-CBF0-EE859061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3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937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7D1DD-C985-10E3-549A-78E8CB7CB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BF321-4FE7-59F6-53A9-4D29F19C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Formální náležitosti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73DEBB-CB27-BDC2-D0B3-3210DCB8B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9482"/>
            <a:ext cx="11437373" cy="4338917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cs-CZ" sz="2400" dirty="0"/>
              <a:t>Práce obsahuje</a:t>
            </a:r>
          </a:p>
          <a:p>
            <a:pPr lvl="1"/>
            <a:r>
              <a:rPr lang="cs-CZ" sz="2400" dirty="0" err="1"/>
              <a:t>Scan</a:t>
            </a:r>
            <a:r>
              <a:rPr lang="cs-CZ" sz="2400" dirty="0"/>
              <a:t> zadání práce</a:t>
            </a:r>
          </a:p>
          <a:p>
            <a:pPr lvl="1"/>
            <a:r>
              <a:rPr lang="cs-CZ" sz="2400" dirty="0"/>
              <a:t>Čestné prohlášení o samostatném vypracování </a:t>
            </a:r>
            <a:r>
              <a:rPr lang="cs-CZ" sz="2400" b="1" dirty="0"/>
              <a:t>podepsané</a:t>
            </a:r>
            <a:r>
              <a:rPr lang="cs-CZ" sz="2400" dirty="0"/>
              <a:t> s datem </a:t>
            </a:r>
            <a:r>
              <a:rPr lang="cs-CZ" sz="2400" u="sng" dirty="0"/>
              <a:t>&lt;</a:t>
            </a:r>
            <a:r>
              <a:rPr lang="cs-CZ" sz="2400" dirty="0"/>
              <a:t> 09.05.2025</a:t>
            </a:r>
          </a:p>
          <a:p>
            <a:pPr lvl="1"/>
            <a:r>
              <a:rPr lang="cs-CZ" sz="2400" dirty="0"/>
              <a:t>Povinné bibliografické údaje (viz. dále)</a:t>
            </a:r>
          </a:p>
          <a:p>
            <a:pPr lvl="1">
              <a:spcAft>
                <a:spcPts val="1200"/>
              </a:spcAft>
            </a:pPr>
            <a:r>
              <a:rPr lang="cs-CZ" sz="2400" dirty="0"/>
              <a:t>event. Publikační list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cs-CZ" sz="2200" dirty="0">
                <a:hlinkClick r:id="rId2"/>
              </a:rPr>
              <a:t>https://fjfi.cvut.cz/cz/studenti/agenda-szz-a-vskp</a:t>
            </a:r>
            <a:r>
              <a:rPr lang="cs-CZ" sz="2200" dirty="0"/>
              <a:t> (např. vzor Prohlášení)</a:t>
            </a:r>
            <a:endParaRPr lang="cs-CZ" sz="2200" dirty="0">
              <a:hlinkClick r:id="rId3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cs-CZ" sz="2200" dirty="0">
                <a:hlinkClick r:id="rId3"/>
              </a:rPr>
              <a:t>https://klff.fjfi.cvut.cz/vyuka/bakalarske-a-magisterske-studium/pokyny-k-vypracovani</a:t>
            </a:r>
            <a:endParaRPr lang="cs-CZ" sz="2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6E06D8-E680-95F8-1C75-279F4435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4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148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2F814-AFD9-4700-A750-5E6568FC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28" y="609600"/>
            <a:ext cx="9076764" cy="1456267"/>
          </a:xfrm>
        </p:spPr>
        <p:txBody>
          <a:bodyPr>
            <a:normAutofit/>
          </a:bodyPr>
          <a:lstStyle/>
          <a:p>
            <a:r>
              <a:rPr lang="cs-CZ" dirty="0"/>
              <a:t>povinné bibliografické údaje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E52799-15FC-4DAA-B43B-326F9836F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5728" y="2065867"/>
            <a:ext cx="4995334" cy="3725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ČESKY</a:t>
            </a:r>
          </a:p>
          <a:p>
            <a:r>
              <a:rPr lang="cs-CZ" sz="2400" dirty="0"/>
              <a:t>Název práce</a:t>
            </a:r>
          </a:p>
          <a:p>
            <a:r>
              <a:rPr lang="cs-CZ" sz="2400" dirty="0"/>
              <a:t>Autor</a:t>
            </a:r>
          </a:p>
          <a:p>
            <a:r>
              <a:rPr lang="cs-CZ" sz="2400" dirty="0"/>
              <a:t>Obor</a:t>
            </a:r>
          </a:p>
          <a:p>
            <a:r>
              <a:rPr lang="cs-CZ" sz="2400" dirty="0"/>
              <a:t>Druh práce</a:t>
            </a:r>
          </a:p>
          <a:p>
            <a:r>
              <a:rPr lang="cs-CZ" sz="2400" dirty="0"/>
              <a:t>Vedoucí práce, příp. konzultant</a:t>
            </a:r>
          </a:p>
          <a:p>
            <a:r>
              <a:rPr lang="cs-CZ" sz="2400" dirty="0"/>
              <a:t>Abstrakt 150 – 4000 znaků</a:t>
            </a:r>
          </a:p>
          <a:p>
            <a:r>
              <a:rPr lang="cs-CZ" sz="2400" dirty="0"/>
              <a:t>Klíčová slova 20 – 1000 znaků</a:t>
            </a:r>
          </a:p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A9144A-D5CF-4273-B627-D8E852F1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1821" y="2103967"/>
            <a:ext cx="4995332" cy="3649133"/>
          </a:xfrm>
        </p:spPr>
        <p:txBody>
          <a:bodyPr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ANGLICKY</a:t>
            </a:r>
          </a:p>
          <a:p>
            <a:r>
              <a:rPr lang="cs-CZ" sz="2400" dirty="0"/>
              <a:t>Název práce</a:t>
            </a:r>
          </a:p>
          <a:p>
            <a:r>
              <a:rPr lang="cs-CZ" sz="2400" dirty="0"/>
              <a:t>Autor</a:t>
            </a:r>
          </a:p>
          <a:p>
            <a:r>
              <a:rPr lang="cs-CZ" sz="2400" dirty="0"/>
              <a:t>Abstrakt 150 – 4000 znaků</a:t>
            </a:r>
          </a:p>
          <a:p>
            <a:r>
              <a:rPr lang="cs-CZ" sz="2400" dirty="0"/>
              <a:t>Klíčová slova 30 – 1000 znaků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A03A34-60C9-224A-25DB-BBDCF991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6678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oční obloha s horami na obzoru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graphicFrame>
        <p:nvGraphicFramePr>
          <p:cNvPr id="5" name="Zástupný symbol pro obsah 4" descr="Obrázek SmartArt">
            <a:extLst>
              <a:ext uri="{FF2B5EF4-FFF2-40B4-BE49-F238E27FC236}">
                <a16:creationId xmlns:a16="http://schemas.microsoft.com/office/drawing/2014/main" id="{21A182E9-AC38-4344-9247-5AB4B8F03A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6896671"/>
              </p:ext>
            </p:extLst>
          </p:nvPr>
        </p:nvGraphicFramePr>
        <p:xfrm>
          <a:off x="1819275" y="1562100"/>
          <a:ext cx="8820149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542926"/>
            <a:ext cx="7390680" cy="13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cs-CZ" dirty="0"/>
              <a:t>Publikace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BE7994-F478-84F8-4E85-31B833FD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6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EAB54-B255-A4B0-F603-73336ADE8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76764-8DF3-DC40-DEAD-04F468D3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Etické principy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71599FC-F55A-4D06-067E-B61BD193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9482"/>
            <a:ext cx="11437373" cy="4338917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cs-CZ" sz="2400" dirty="0"/>
              <a:t>Využívání informačních zdrojů</a:t>
            </a:r>
          </a:p>
          <a:p>
            <a:pPr lvl="1"/>
            <a:r>
              <a:rPr lang="cs-CZ" sz="2200" dirty="0"/>
              <a:t>upraveno </a:t>
            </a:r>
            <a:r>
              <a:rPr lang="cs-CZ" sz="2200" dirty="0">
                <a:hlinkClick r:id="rId2"/>
              </a:rPr>
              <a:t>Metodikou 2024/02</a:t>
            </a:r>
            <a:r>
              <a:rPr lang="cs-CZ" sz="2200" dirty="0"/>
              <a:t> paní prorektorky </a:t>
            </a:r>
            <a:r>
              <a:rPr lang="cs-CZ" sz="2200" dirty="0" err="1"/>
              <a:t>Achtenové</a:t>
            </a:r>
            <a:endParaRPr lang="cs-CZ" sz="2200" dirty="0"/>
          </a:p>
          <a:p>
            <a:pPr lvl="1"/>
            <a:r>
              <a:rPr lang="cs-CZ" sz="2200" dirty="0">
                <a:hlinkClick r:id="rId3"/>
              </a:rPr>
              <a:t>ukázky citační normy </a:t>
            </a:r>
            <a:r>
              <a:rPr lang="cs-CZ" sz="2200" dirty="0"/>
              <a:t>využívané na ČVUT na webu knihovny ČVUT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Využívání nástrojů UI</a:t>
            </a:r>
          </a:p>
          <a:p>
            <a:pPr lvl="1"/>
            <a:r>
              <a:rPr lang="cs-CZ" sz="2200" dirty="0"/>
              <a:t>upraveno </a:t>
            </a:r>
            <a:r>
              <a:rPr lang="cs-CZ" sz="2200" dirty="0">
                <a:hlinkClick r:id="rId4"/>
              </a:rPr>
              <a:t>Metodikou 2023/05</a:t>
            </a:r>
            <a:r>
              <a:rPr lang="cs-CZ" sz="2200" dirty="0"/>
              <a:t> paní prorektorky </a:t>
            </a:r>
            <a:r>
              <a:rPr lang="cs-CZ" sz="2200" dirty="0" err="1"/>
              <a:t>Achtenové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732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7E9C525-CBCA-48FD-9BC9-91D296F0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D18BBBE-CB4E-49D7-B852-21969BEED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Přihlášení k SZZ			 31.03.2025 </a:t>
            </a:r>
            <a:r>
              <a:rPr lang="en-GB" sz="2800" dirty="0"/>
              <a:t>!</a:t>
            </a:r>
            <a:endParaRPr lang="cs-CZ" sz="28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Odevzdání DP			 09.05.2025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Přihláška do </a:t>
            </a:r>
            <a:r>
              <a:rPr lang="en-GB" sz="2800" dirty="0"/>
              <a:t>PGS</a:t>
            </a:r>
            <a:r>
              <a:rPr lang="cs-CZ" sz="2800" dirty="0"/>
              <a:t>		 22.05.2025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Uzavření studia			 23.05.2025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Promoce					 30.06.2025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C6ACCD7-78A4-685C-A1A7-A7AE0325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8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96890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B5606-59FD-441C-AC5D-001F6D07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Přihlášení k SZZ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366BAA-837B-4786-906D-C48C2AE00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705853" cy="3649133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Možné pouze pokud ke splnění studijních povinností chybí nejvýše 2 předměty mimo aktuální semestr</a:t>
            </a:r>
          </a:p>
          <a:p>
            <a:r>
              <a:rPr lang="cs-CZ" sz="2400" dirty="0"/>
              <a:t>Na sekretariátu katedry podepsáním vyplněné přihlášky</a:t>
            </a:r>
          </a:p>
          <a:p>
            <a:pPr lvl="2"/>
            <a:r>
              <a:rPr lang="cs-CZ" sz="2200" dirty="0"/>
              <a:t>alternativně Emailem, který se k přihlášce vytiskne a nahrazuje podpis</a:t>
            </a:r>
          </a:p>
          <a:p>
            <a:pPr lvl="2"/>
            <a:r>
              <a:rPr lang="cs-CZ" sz="2200" dirty="0"/>
              <a:t>výběr </a:t>
            </a:r>
            <a:r>
              <a:rPr lang="en-GB" sz="2200" dirty="0"/>
              <a:t>2</a:t>
            </a:r>
            <a:r>
              <a:rPr lang="cs-CZ" sz="2200" dirty="0"/>
              <a:t> volitelných předmětů, tematické okruhy viz.</a:t>
            </a:r>
          </a:p>
          <a:p>
            <a:pPr marL="1371600" lvl="3" indent="0">
              <a:buNone/>
            </a:pPr>
            <a:r>
              <a:rPr lang="cs-CZ" sz="1600" dirty="0"/>
              <a:t> </a:t>
            </a:r>
            <a:r>
              <a:rPr lang="cs-CZ" sz="1800" dirty="0">
                <a:hlinkClick r:id="rId2"/>
              </a:rPr>
              <a:t>https://klff.fjfi.cvut.cz/vyuka/bakalarske-a-magisterske-studium/tematicke-okruhy-k-szz</a:t>
            </a:r>
            <a:r>
              <a:rPr lang="cs-CZ" sz="1800" dirty="0"/>
              <a:t> </a:t>
            </a:r>
          </a:p>
          <a:p>
            <a:pPr marL="1371600" lvl="3" indent="0">
              <a:buNone/>
            </a:pPr>
            <a:r>
              <a:rPr lang="cs-CZ" sz="1800" dirty="0">
                <a:hlinkClick r:id="rId3"/>
              </a:rPr>
              <a:t>https://www.fjfi.cvut.cz/cz/studium/otazky-k-szz</a:t>
            </a:r>
            <a:r>
              <a:rPr lang="cs-CZ" sz="1800" dirty="0"/>
              <a:t> </a:t>
            </a:r>
          </a:p>
          <a:p>
            <a:r>
              <a:rPr lang="cs-CZ" sz="2400" dirty="0"/>
              <a:t>Odhlášení možné do 23.05.2025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E37A4A-904F-A10F-F8CB-BA82B331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9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27431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A9DC2286AA484F993772F1746826D0" ma:contentTypeVersion="4" ma:contentTypeDescription="Vytvoří nový dokument" ma:contentTypeScope="" ma:versionID="1abe97536465e18b476c9c6417303e56">
  <xsd:schema xmlns:xsd="http://www.w3.org/2001/XMLSchema" xmlns:xs="http://www.w3.org/2001/XMLSchema" xmlns:p="http://schemas.microsoft.com/office/2006/metadata/properties" xmlns:ns3="1003eec1-9868-418b-8fec-73f2f06e255d" targetNamespace="http://schemas.microsoft.com/office/2006/metadata/properties" ma:root="true" ma:fieldsID="cb90a58820177bd720648be5e08e1dcd" ns3:_="">
    <xsd:import namespace="1003eec1-9868-418b-8fec-73f2f06e25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3eec1-9868-418b-8fec-73f2f06e25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3DA605-A428-4227-A830-0464DEF21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03eec1-9868-418b-8fec-73f2f06e25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5274BF-C111-4B7A-8D90-F7666D37C13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003eec1-9868-418b-8fec-73f2f06e255d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Futuristický návrh</Template>
  <TotalTime>0</TotalTime>
  <Words>911</Words>
  <Application>Microsoft Office PowerPoint</Application>
  <PresentationFormat>Širokoúhlá obrazovka</PresentationFormat>
  <Paragraphs>142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Nebe</vt:lpstr>
      <vt:lpstr>Seminář k diplomové práci</vt:lpstr>
      <vt:lpstr>Prezentace aplikace PowerPoint</vt:lpstr>
      <vt:lpstr>Formální náležitosti</vt:lpstr>
      <vt:lpstr>Formální náležitosti</vt:lpstr>
      <vt:lpstr>povinné bibliografické údaje</vt:lpstr>
      <vt:lpstr>Publikace</vt:lpstr>
      <vt:lpstr>Etické principy</vt:lpstr>
      <vt:lpstr>Termíny</vt:lpstr>
      <vt:lpstr>Přihlášení k SZZ</vt:lpstr>
      <vt:lpstr>Odevzdání DP</vt:lpstr>
      <vt:lpstr>Průběh obhajob a SZZ </vt:lpstr>
      <vt:lpstr>Odkazy</vt:lpstr>
      <vt:lpstr>Hodně štěstí </vt:lpstr>
      <vt:lpstr>DOKTORSKÉ STUDIUM</vt:lpstr>
      <vt:lpstr>PŘIHLÁŠKY DO PGS</vt:lpstr>
      <vt:lpstr>Průběh PGS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2023-02-24T08:18:19Z</dcterms:created>
  <dcterms:modified xsi:type="dcterms:W3CDTF">2025-04-11T08:43:17Z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0x010100F3A9DC2286AA484F993772F1746826D0</vt:lpwstr>
  </property>
</Properties>
</file>